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0" r:id="rId2"/>
    <p:sldId id="311" r:id="rId3"/>
    <p:sldId id="336" r:id="rId4"/>
    <p:sldId id="303" r:id="rId5"/>
    <p:sldId id="268" r:id="rId6"/>
    <p:sldId id="266" r:id="rId7"/>
    <p:sldId id="307" r:id="rId8"/>
    <p:sldId id="308" r:id="rId9"/>
    <p:sldId id="264" r:id="rId10"/>
    <p:sldId id="293" r:id="rId11"/>
    <p:sldId id="296" r:id="rId12"/>
    <p:sldId id="265" r:id="rId13"/>
    <p:sldId id="299" r:id="rId14"/>
    <p:sldId id="318" r:id="rId15"/>
    <p:sldId id="300" r:id="rId16"/>
    <p:sldId id="315" r:id="rId17"/>
    <p:sldId id="339" r:id="rId18"/>
    <p:sldId id="340" r:id="rId19"/>
    <p:sldId id="341" r:id="rId20"/>
    <p:sldId id="342" r:id="rId21"/>
    <p:sldId id="348" r:id="rId22"/>
    <p:sldId id="294" r:id="rId23"/>
    <p:sldId id="316" r:id="rId24"/>
    <p:sldId id="332" r:id="rId25"/>
    <p:sldId id="343" r:id="rId26"/>
    <p:sldId id="304" r:id="rId27"/>
    <p:sldId id="321" r:id="rId28"/>
    <p:sldId id="322" r:id="rId29"/>
    <p:sldId id="323" r:id="rId30"/>
    <p:sldId id="324" r:id="rId31"/>
    <p:sldId id="313" r:id="rId32"/>
    <p:sldId id="334" r:id="rId33"/>
    <p:sldId id="325" r:id="rId34"/>
    <p:sldId id="326" r:id="rId35"/>
    <p:sldId id="338" r:id="rId36"/>
    <p:sldId id="346" r:id="rId37"/>
    <p:sldId id="347" r:id="rId38"/>
    <p:sldId id="345" r:id="rId39"/>
    <p:sldId id="344" r:id="rId40"/>
    <p:sldId id="258" r:id="rId41"/>
    <p:sldId id="259" r:id="rId42"/>
    <p:sldId id="260" r:id="rId43"/>
    <p:sldId id="26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8" autoAdjust="0"/>
  </p:normalViewPr>
  <p:slideViewPr>
    <p:cSldViewPr>
      <p:cViewPr varScale="1">
        <p:scale>
          <a:sx n="97" d="100"/>
          <a:sy n="97" d="100"/>
        </p:scale>
        <p:origin x="-20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13252-8D3B-4F73-ADA0-49E667362C6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40CFE-4C58-40D8-88ED-35DEFA4B2C12}">
      <dgm:prSet phldrT="[Text]"/>
      <dgm:spPr/>
      <dgm:t>
        <a:bodyPr/>
        <a:lstStyle/>
        <a:p>
          <a:r>
            <a:rPr lang="en-US"/>
            <a:t>Modest Injury</a:t>
          </a:r>
        </a:p>
      </dgm:t>
    </dgm:pt>
    <dgm:pt modelId="{6CF8A42B-4BC0-48E7-B056-1BC27F959E97}" type="parTrans" cxnId="{A04D0512-5467-4F2D-AFE8-8A26C1AB7075}">
      <dgm:prSet/>
      <dgm:spPr/>
      <dgm:t>
        <a:bodyPr/>
        <a:lstStyle/>
        <a:p>
          <a:endParaRPr lang="en-US"/>
        </a:p>
      </dgm:t>
    </dgm:pt>
    <dgm:pt modelId="{9F3DED69-60FA-49CC-B019-71B844C66CD3}" type="sibTrans" cxnId="{A04D0512-5467-4F2D-AFE8-8A26C1AB7075}">
      <dgm:prSet/>
      <dgm:spPr/>
      <dgm:t>
        <a:bodyPr/>
        <a:lstStyle/>
        <a:p>
          <a:endParaRPr lang="en-US"/>
        </a:p>
      </dgm:t>
    </dgm:pt>
    <dgm:pt modelId="{1C670099-788F-4946-A544-D899B32F87E2}">
      <dgm:prSet phldrT="[Text]" custT="1"/>
      <dgm:spPr/>
      <dgm:t>
        <a:bodyPr/>
        <a:lstStyle/>
        <a:p>
          <a:r>
            <a:rPr lang="en-US" sz="1800" dirty="0"/>
            <a:t>Take to UHS (if mobile)</a:t>
          </a:r>
        </a:p>
      </dgm:t>
    </dgm:pt>
    <dgm:pt modelId="{F3A13DEF-195E-4787-8873-F71849D6BAAE}" type="parTrans" cxnId="{7C0E4313-7CFF-4791-AAC6-600EE8D0A29D}">
      <dgm:prSet/>
      <dgm:spPr/>
      <dgm:t>
        <a:bodyPr/>
        <a:lstStyle/>
        <a:p>
          <a:endParaRPr lang="en-US"/>
        </a:p>
      </dgm:t>
    </dgm:pt>
    <dgm:pt modelId="{B92DB30F-E308-443F-AD41-C69B7A492788}" type="sibTrans" cxnId="{7C0E4313-7CFF-4791-AAC6-600EE8D0A29D}">
      <dgm:prSet/>
      <dgm:spPr/>
      <dgm:t>
        <a:bodyPr/>
        <a:lstStyle/>
        <a:p>
          <a:endParaRPr lang="en-US"/>
        </a:p>
      </dgm:t>
    </dgm:pt>
    <dgm:pt modelId="{9F1A9D14-0449-45E1-9436-80E6059B27B0}">
      <dgm:prSet phldrT="[Text]" custT="1"/>
      <dgm:spPr/>
      <dgm:t>
        <a:bodyPr/>
        <a:lstStyle/>
        <a:p>
          <a:r>
            <a:rPr lang="en-US" sz="1400" dirty="0"/>
            <a:t>Call Suamy/Office Immediately</a:t>
          </a:r>
        </a:p>
      </dgm:t>
    </dgm:pt>
    <dgm:pt modelId="{0D31D6D8-D0E5-453E-A65C-7B1068117808}" type="parTrans" cxnId="{0A7866A5-2ABD-42B6-8E9E-2A4B57872FAE}">
      <dgm:prSet/>
      <dgm:spPr/>
      <dgm:t>
        <a:bodyPr/>
        <a:lstStyle/>
        <a:p>
          <a:endParaRPr lang="en-US"/>
        </a:p>
      </dgm:t>
    </dgm:pt>
    <dgm:pt modelId="{296F2889-D8EF-4462-AE95-F240E6237352}" type="sibTrans" cxnId="{0A7866A5-2ABD-42B6-8E9E-2A4B57872FAE}">
      <dgm:prSet/>
      <dgm:spPr/>
      <dgm:t>
        <a:bodyPr/>
        <a:lstStyle/>
        <a:p>
          <a:endParaRPr lang="en-US"/>
        </a:p>
      </dgm:t>
    </dgm:pt>
    <dgm:pt modelId="{D317D3CF-A970-4DCE-A03E-2934F516DF28}">
      <dgm:prSet phldrT="[Text]"/>
      <dgm:spPr/>
      <dgm:t>
        <a:bodyPr/>
        <a:lstStyle/>
        <a:p>
          <a:r>
            <a:rPr lang="en-US" dirty="0"/>
            <a:t>Severe Behavior (Fight)</a:t>
          </a:r>
        </a:p>
      </dgm:t>
    </dgm:pt>
    <dgm:pt modelId="{F1175A72-510C-4BF1-86CE-460254A5AF92}" type="parTrans" cxnId="{DAA62CEB-DDA7-4DF8-99BC-6E022CC26C15}">
      <dgm:prSet/>
      <dgm:spPr/>
      <dgm:t>
        <a:bodyPr/>
        <a:lstStyle/>
        <a:p>
          <a:endParaRPr lang="en-US"/>
        </a:p>
      </dgm:t>
    </dgm:pt>
    <dgm:pt modelId="{17BF4766-E379-4F2D-96DD-FB545D90CAFA}" type="sibTrans" cxnId="{DAA62CEB-DDA7-4DF8-99BC-6E022CC26C15}">
      <dgm:prSet/>
      <dgm:spPr/>
      <dgm:t>
        <a:bodyPr/>
        <a:lstStyle/>
        <a:p>
          <a:endParaRPr lang="en-US"/>
        </a:p>
      </dgm:t>
    </dgm:pt>
    <dgm:pt modelId="{F67C279E-3110-4F7C-8F87-54F1C11B4C07}">
      <dgm:prSet phldrT="[Text]" custT="1"/>
      <dgm:spPr/>
      <dgm:t>
        <a:bodyPr/>
        <a:lstStyle/>
        <a:p>
          <a:r>
            <a:rPr lang="en-US" sz="1600" dirty="0"/>
            <a:t>Reduce Crisis (BOA)</a:t>
          </a:r>
        </a:p>
      </dgm:t>
    </dgm:pt>
    <dgm:pt modelId="{247E60FD-952A-41E9-9834-842CFB412A92}" type="parTrans" cxnId="{0AA39BB9-EBDA-465E-8915-A57730ED8197}">
      <dgm:prSet/>
      <dgm:spPr/>
      <dgm:t>
        <a:bodyPr/>
        <a:lstStyle/>
        <a:p>
          <a:endParaRPr lang="en-US"/>
        </a:p>
      </dgm:t>
    </dgm:pt>
    <dgm:pt modelId="{5364C120-8FE3-42C9-9AA4-84B6AE1C414C}" type="sibTrans" cxnId="{0AA39BB9-EBDA-465E-8915-A57730ED8197}">
      <dgm:prSet/>
      <dgm:spPr/>
      <dgm:t>
        <a:bodyPr/>
        <a:lstStyle/>
        <a:p>
          <a:endParaRPr lang="en-US"/>
        </a:p>
      </dgm:t>
    </dgm:pt>
    <dgm:pt modelId="{1BE06B2C-05E9-42A6-8421-674A11F01987}">
      <dgm:prSet phldrT="[Text]" custT="1"/>
      <dgm:spPr/>
      <dgm:t>
        <a:bodyPr/>
        <a:lstStyle/>
        <a:p>
          <a:r>
            <a:rPr lang="en-US" sz="1600" dirty="0"/>
            <a:t>Call Suamy/Office Immediately</a:t>
          </a:r>
        </a:p>
      </dgm:t>
    </dgm:pt>
    <dgm:pt modelId="{A31AD12B-9F31-4765-B6C4-0F123C5D17F3}" type="parTrans" cxnId="{02AF7717-D640-4846-A8E6-69DAB329B7BF}">
      <dgm:prSet/>
      <dgm:spPr/>
      <dgm:t>
        <a:bodyPr/>
        <a:lstStyle/>
        <a:p>
          <a:endParaRPr lang="en-US"/>
        </a:p>
      </dgm:t>
    </dgm:pt>
    <dgm:pt modelId="{4DAD4C77-EFF7-4242-A8E8-F15175552B35}" type="sibTrans" cxnId="{02AF7717-D640-4846-A8E6-69DAB329B7BF}">
      <dgm:prSet/>
      <dgm:spPr/>
      <dgm:t>
        <a:bodyPr/>
        <a:lstStyle/>
        <a:p>
          <a:endParaRPr lang="en-US"/>
        </a:p>
      </dgm:t>
    </dgm:pt>
    <dgm:pt modelId="{A3056628-9079-4275-8376-32F1E0A8C591}">
      <dgm:prSet phldrT="[Text]"/>
      <dgm:spPr/>
      <dgm:t>
        <a:bodyPr/>
        <a:lstStyle/>
        <a:p>
          <a:r>
            <a:rPr lang="en-US" dirty="0"/>
            <a:t>Severe Behavior (Conduct)</a:t>
          </a:r>
        </a:p>
      </dgm:t>
    </dgm:pt>
    <dgm:pt modelId="{761C1B9D-FB91-4CDE-98C7-FD89933566B6}" type="parTrans" cxnId="{32F1F165-F7EA-476C-A201-CCC430A52E63}">
      <dgm:prSet/>
      <dgm:spPr/>
      <dgm:t>
        <a:bodyPr/>
        <a:lstStyle/>
        <a:p>
          <a:endParaRPr lang="en-US"/>
        </a:p>
      </dgm:t>
    </dgm:pt>
    <dgm:pt modelId="{5B84D3D7-B09B-4C1D-B449-0569DC8E4887}" type="sibTrans" cxnId="{32F1F165-F7EA-476C-A201-CCC430A52E63}">
      <dgm:prSet/>
      <dgm:spPr/>
      <dgm:t>
        <a:bodyPr/>
        <a:lstStyle/>
        <a:p>
          <a:endParaRPr lang="en-US"/>
        </a:p>
      </dgm:t>
    </dgm:pt>
    <dgm:pt modelId="{6CA9822B-5667-4B9D-A374-E9CC24A84FE8}">
      <dgm:prSet phldrT="[Text]" custT="1"/>
      <dgm:spPr/>
      <dgm:t>
        <a:bodyPr/>
        <a:lstStyle/>
        <a:p>
          <a:r>
            <a:rPr lang="en-US" sz="1400" dirty="0"/>
            <a:t>Remove Student to Office</a:t>
          </a:r>
        </a:p>
      </dgm:t>
    </dgm:pt>
    <dgm:pt modelId="{1855E800-3554-4192-AD82-A741D3927E71}" type="parTrans" cxnId="{36BDE933-47D8-4AD5-AB77-1B50D131E158}">
      <dgm:prSet/>
      <dgm:spPr/>
      <dgm:t>
        <a:bodyPr/>
        <a:lstStyle/>
        <a:p>
          <a:endParaRPr lang="en-US"/>
        </a:p>
      </dgm:t>
    </dgm:pt>
    <dgm:pt modelId="{A283D98F-EC4B-4B5A-A0DA-C871BAB5D0D8}" type="sibTrans" cxnId="{36BDE933-47D8-4AD5-AB77-1B50D131E158}">
      <dgm:prSet/>
      <dgm:spPr/>
      <dgm:t>
        <a:bodyPr/>
        <a:lstStyle/>
        <a:p>
          <a:endParaRPr lang="en-US"/>
        </a:p>
      </dgm:t>
    </dgm:pt>
    <dgm:pt modelId="{B191CF37-6962-4692-A402-6E7A34C6A861}">
      <dgm:prSet phldrT="[Text]" custT="1"/>
      <dgm:spPr/>
      <dgm:t>
        <a:bodyPr/>
        <a:lstStyle/>
        <a:p>
          <a:r>
            <a:rPr lang="en-US" sz="1600" dirty="0"/>
            <a:t>Conference with Staff</a:t>
          </a:r>
        </a:p>
      </dgm:t>
    </dgm:pt>
    <dgm:pt modelId="{AAB4B91E-0A78-485D-B0F8-0A0E58D8B309}" type="parTrans" cxnId="{0AA47F57-4564-48AB-8907-C46FBA74492C}">
      <dgm:prSet/>
      <dgm:spPr/>
      <dgm:t>
        <a:bodyPr/>
        <a:lstStyle/>
        <a:p>
          <a:endParaRPr lang="en-US"/>
        </a:p>
      </dgm:t>
    </dgm:pt>
    <dgm:pt modelId="{1DEC7CF9-A50C-44CD-BC97-4B3EAE8293FD}" type="sibTrans" cxnId="{0AA47F57-4564-48AB-8907-C46FBA74492C}">
      <dgm:prSet/>
      <dgm:spPr/>
      <dgm:t>
        <a:bodyPr/>
        <a:lstStyle/>
        <a:p>
          <a:endParaRPr lang="en-US"/>
        </a:p>
      </dgm:t>
    </dgm:pt>
    <dgm:pt modelId="{568915BF-ED7E-4232-9AE7-5643F27910C7}">
      <dgm:prSet phldrT="[Text]" custT="1"/>
      <dgm:spPr/>
      <dgm:t>
        <a:bodyPr/>
        <a:lstStyle/>
        <a:p>
          <a:r>
            <a:rPr lang="en-US" sz="1600" dirty="0"/>
            <a:t>Return to Action</a:t>
          </a:r>
        </a:p>
      </dgm:t>
    </dgm:pt>
    <dgm:pt modelId="{E3CC45C5-AE45-46E4-AD87-276E60551803}" type="parTrans" cxnId="{E50CAE79-C76B-4B99-8BE4-CC0E92B50A59}">
      <dgm:prSet/>
      <dgm:spPr/>
      <dgm:t>
        <a:bodyPr/>
        <a:lstStyle/>
        <a:p>
          <a:endParaRPr lang="en-US"/>
        </a:p>
      </dgm:t>
    </dgm:pt>
    <dgm:pt modelId="{F9B25A52-AB38-4647-A2AA-3F09FB7CFF4B}" type="sibTrans" cxnId="{E50CAE79-C76B-4B99-8BE4-CC0E92B50A59}">
      <dgm:prSet/>
      <dgm:spPr/>
      <dgm:t>
        <a:bodyPr/>
        <a:lstStyle/>
        <a:p>
          <a:endParaRPr lang="en-US"/>
        </a:p>
      </dgm:t>
    </dgm:pt>
    <dgm:pt modelId="{E0E142E4-A75C-4569-96AB-65C4021E7A8D}">
      <dgm:prSet phldrT="[Text]"/>
      <dgm:spPr/>
      <dgm:t>
        <a:bodyPr/>
        <a:lstStyle/>
        <a:p>
          <a:r>
            <a:rPr lang="en-US"/>
            <a:t>Escort Student(s) to Office Separately</a:t>
          </a:r>
        </a:p>
      </dgm:t>
    </dgm:pt>
    <dgm:pt modelId="{4EDDE068-9C30-4EA0-9886-302B20C56F4E}" type="parTrans" cxnId="{AF390CE2-7A67-45C1-9253-FF6699060281}">
      <dgm:prSet/>
      <dgm:spPr/>
      <dgm:t>
        <a:bodyPr/>
        <a:lstStyle/>
        <a:p>
          <a:endParaRPr lang="en-US"/>
        </a:p>
      </dgm:t>
    </dgm:pt>
    <dgm:pt modelId="{13A2208D-3B9E-4119-B501-E4ECC8E82F67}" type="sibTrans" cxnId="{AF390CE2-7A67-45C1-9253-FF6699060281}">
      <dgm:prSet/>
      <dgm:spPr/>
      <dgm:t>
        <a:bodyPr/>
        <a:lstStyle/>
        <a:p>
          <a:endParaRPr lang="en-US"/>
        </a:p>
      </dgm:t>
    </dgm:pt>
    <dgm:pt modelId="{6F24D8DC-25EF-482E-A306-C17743534F40}">
      <dgm:prSet phldrT="[Text]" custT="1"/>
      <dgm:spPr/>
      <dgm:t>
        <a:bodyPr/>
        <a:lstStyle/>
        <a:p>
          <a:r>
            <a:rPr lang="en-US" sz="1800" dirty="0"/>
            <a:t>Stay with Student</a:t>
          </a:r>
        </a:p>
      </dgm:t>
    </dgm:pt>
    <dgm:pt modelId="{DBA4D6F8-B70A-4DED-9D66-43B0FBCDE3A8}" type="parTrans" cxnId="{53DC3ABB-878B-4098-8CF8-F81F858B5506}">
      <dgm:prSet/>
      <dgm:spPr/>
      <dgm:t>
        <a:bodyPr/>
        <a:lstStyle/>
        <a:p>
          <a:endParaRPr lang="en-US"/>
        </a:p>
      </dgm:t>
    </dgm:pt>
    <dgm:pt modelId="{89EA7323-39FB-4050-A48F-802EA9E512E6}" type="sibTrans" cxnId="{53DC3ABB-878B-4098-8CF8-F81F858B5506}">
      <dgm:prSet/>
      <dgm:spPr/>
      <dgm:t>
        <a:bodyPr/>
        <a:lstStyle/>
        <a:p>
          <a:endParaRPr lang="en-US"/>
        </a:p>
      </dgm:t>
    </dgm:pt>
    <dgm:pt modelId="{76864CAD-437C-453A-9CE7-9CFE2B756F45}">
      <dgm:prSet phldrT="[Text]" custT="1"/>
      <dgm:spPr/>
      <dgm:t>
        <a:bodyPr/>
        <a:lstStyle/>
        <a:p>
          <a:r>
            <a:rPr lang="en-US" sz="2800" dirty="0"/>
            <a:t>Missing Student</a:t>
          </a:r>
        </a:p>
      </dgm:t>
    </dgm:pt>
    <dgm:pt modelId="{164022E6-69FF-42E8-AD74-B064A37A128B}" type="parTrans" cxnId="{2A06A41B-50DB-4B1C-B799-DBB52EDFB63E}">
      <dgm:prSet/>
      <dgm:spPr/>
      <dgm:t>
        <a:bodyPr/>
        <a:lstStyle/>
        <a:p>
          <a:endParaRPr lang="en-US"/>
        </a:p>
      </dgm:t>
    </dgm:pt>
    <dgm:pt modelId="{7A7F3327-588A-4F30-BADD-E95099F72086}" type="sibTrans" cxnId="{2A06A41B-50DB-4B1C-B799-DBB52EDFB63E}">
      <dgm:prSet/>
      <dgm:spPr/>
      <dgm:t>
        <a:bodyPr/>
        <a:lstStyle/>
        <a:p>
          <a:endParaRPr lang="en-US"/>
        </a:p>
      </dgm:t>
    </dgm:pt>
    <dgm:pt modelId="{FA866990-9C4F-4931-9E7D-65CA3248B825}">
      <dgm:prSet phldrT="[Text]" custT="1"/>
      <dgm:spPr/>
      <dgm:t>
        <a:bodyPr/>
        <a:lstStyle/>
        <a:p>
          <a:r>
            <a:rPr lang="en-US" sz="1600" dirty="0" smtClean="0"/>
            <a:t>Conference </a:t>
          </a:r>
          <a:r>
            <a:rPr lang="en-US" sz="1600" dirty="0"/>
            <a:t>w/Co-Captain</a:t>
          </a:r>
        </a:p>
      </dgm:t>
    </dgm:pt>
    <dgm:pt modelId="{AF17E2E3-EE4F-4037-8D80-3001F1EB1531}" type="parTrans" cxnId="{00489009-2D2C-4A60-99E2-CB1C9BEC1552}">
      <dgm:prSet/>
      <dgm:spPr/>
      <dgm:t>
        <a:bodyPr/>
        <a:lstStyle/>
        <a:p>
          <a:endParaRPr lang="en-US"/>
        </a:p>
      </dgm:t>
    </dgm:pt>
    <dgm:pt modelId="{2893FDAD-DA15-4B0D-8C4B-3A31F1478E2B}" type="sibTrans" cxnId="{00489009-2D2C-4A60-99E2-CB1C9BEC1552}">
      <dgm:prSet/>
      <dgm:spPr/>
      <dgm:t>
        <a:bodyPr/>
        <a:lstStyle/>
        <a:p>
          <a:endParaRPr lang="en-US"/>
        </a:p>
      </dgm:t>
    </dgm:pt>
    <dgm:pt modelId="{AA59681D-5651-45A7-83D6-CD4F290C8C6E}">
      <dgm:prSet phldrT="[Text]" custT="1"/>
      <dgm:spPr/>
      <dgm:t>
        <a:bodyPr/>
        <a:lstStyle/>
        <a:p>
          <a:r>
            <a:rPr lang="en-US" sz="1600" dirty="0"/>
            <a:t>Call Suamy/Office Immediately </a:t>
          </a:r>
        </a:p>
      </dgm:t>
    </dgm:pt>
    <dgm:pt modelId="{13EBE222-E319-4A4E-B391-75318BF147A9}" type="parTrans" cxnId="{212B99CF-E9D0-4990-8848-9081CEA4BB19}">
      <dgm:prSet/>
      <dgm:spPr/>
      <dgm:t>
        <a:bodyPr/>
        <a:lstStyle/>
        <a:p>
          <a:endParaRPr lang="en-US"/>
        </a:p>
      </dgm:t>
    </dgm:pt>
    <dgm:pt modelId="{577B916A-70AC-454B-92CE-839BC6DABC66}" type="sibTrans" cxnId="{212B99CF-E9D0-4990-8848-9081CEA4BB19}">
      <dgm:prSet/>
      <dgm:spPr/>
      <dgm:t>
        <a:bodyPr/>
        <a:lstStyle/>
        <a:p>
          <a:endParaRPr lang="en-US"/>
        </a:p>
      </dgm:t>
    </dgm:pt>
    <dgm:pt modelId="{A5199FE3-CDEB-465F-9678-1A87F5FD75F1}" type="pres">
      <dgm:prSet presAssocID="{25013252-8D3B-4F73-ADA0-49E667362C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843AE1-414B-48E1-8BE1-6327539F84E0}" type="pres">
      <dgm:prSet presAssocID="{B1440CFE-4C58-40D8-88ED-35DEFA4B2C12}" presName="horFlow" presStyleCnt="0"/>
      <dgm:spPr/>
    </dgm:pt>
    <dgm:pt modelId="{B2D3826C-42A1-47CC-9261-17714B3FEA71}" type="pres">
      <dgm:prSet presAssocID="{B1440CFE-4C58-40D8-88ED-35DEFA4B2C12}" presName="bigChev" presStyleLbl="node1" presStyleIdx="0" presStyleCnt="4"/>
      <dgm:spPr/>
      <dgm:t>
        <a:bodyPr/>
        <a:lstStyle/>
        <a:p>
          <a:endParaRPr lang="en-US"/>
        </a:p>
      </dgm:t>
    </dgm:pt>
    <dgm:pt modelId="{C56F125D-06A6-4FAF-A2C6-A8D1A6A1CD55}" type="pres">
      <dgm:prSet presAssocID="{F3A13DEF-195E-4787-8873-F71849D6BAAE}" presName="parTrans" presStyleCnt="0"/>
      <dgm:spPr/>
    </dgm:pt>
    <dgm:pt modelId="{7583E50D-2423-4B30-BEEB-094743A066B7}" type="pres">
      <dgm:prSet presAssocID="{1C670099-788F-4946-A544-D899B32F87E2}" presName="node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C904-6E48-402B-B621-2DABA8788ECA}" type="pres">
      <dgm:prSet presAssocID="{B92DB30F-E308-443F-AD41-C69B7A492788}" presName="sibTrans" presStyleCnt="0"/>
      <dgm:spPr/>
    </dgm:pt>
    <dgm:pt modelId="{1B47BD56-DB1A-4EF7-AC28-C940BA1A2252}" type="pres">
      <dgm:prSet presAssocID="{6F24D8DC-25EF-482E-A306-C17743534F40}" presName="node" presStyleLbl="alignAccFollowNode1" presStyleIdx="1" presStyleCnt="11" custLinFactNeighborX="8407" custLinFactNeighborY="-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9DB25-1FB1-4BC3-AB3E-FA075D57B7A3}" type="pres">
      <dgm:prSet presAssocID="{89EA7323-39FB-4050-A48F-802EA9E512E6}" presName="sibTrans" presStyleCnt="0"/>
      <dgm:spPr/>
    </dgm:pt>
    <dgm:pt modelId="{B11A96AB-26E4-4EDB-A23B-2B90E22BAD28}" type="pres">
      <dgm:prSet presAssocID="{9F1A9D14-0449-45E1-9436-80E6059B27B0}" presName="node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E741-BDB8-400C-8681-3C68D53BD873}" type="pres">
      <dgm:prSet presAssocID="{B1440CFE-4C58-40D8-88ED-35DEFA4B2C12}" presName="vSp" presStyleCnt="0"/>
      <dgm:spPr/>
    </dgm:pt>
    <dgm:pt modelId="{0879A636-17B4-495A-ACC9-F2A63D4161B5}" type="pres">
      <dgm:prSet presAssocID="{D317D3CF-A970-4DCE-A03E-2934F516DF28}" presName="horFlow" presStyleCnt="0"/>
      <dgm:spPr/>
    </dgm:pt>
    <dgm:pt modelId="{8DAB1895-D9D1-463F-BD47-E1850FD1DEE5}" type="pres">
      <dgm:prSet presAssocID="{D317D3CF-A970-4DCE-A03E-2934F516DF28}" presName="bigChev" presStyleLbl="node1" presStyleIdx="1" presStyleCnt="4"/>
      <dgm:spPr/>
      <dgm:t>
        <a:bodyPr/>
        <a:lstStyle/>
        <a:p>
          <a:endParaRPr lang="en-US"/>
        </a:p>
      </dgm:t>
    </dgm:pt>
    <dgm:pt modelId="{A84B3DBA-B869-465D-9FD0-1064CC2B6D17}" type="pres">
      <dgm:prSet presAssocID="{247E60FD-952A-41E9-9834-842CFB412A92}" presName="parTrans" presStyleCnt="0"/>
      <dgm:spPr/>
    </dgm:pt>
    <dgm:pt modelId="{2D02E01E-EEE1-4DD8-B7AE-E5E11683BA23}" type="pres">
      <dgm:prSet presAssocID="{F67C279E-3110-4F7C-8F87-54F1C11B4C07}" presName="node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1B7F6-C6F6-489E-9775-A043BD757B7A}" type="pres">
      <dgm:prSet presAssocID="{5364C120-8FE3-42C9-9AA4-84B6AE1C414C}" presName="sibTrans" presStyleCnt="0"/>
      <dgm:spPr/>
    </dgm:pt>
    <dgm:pt modelId="{3CA994D6-2419-4858-A62C-41C28751D763}" type="pres">
      <dgm:prSet presAssocID="{1BE06B2C-05E9-42A6-8421-674A11F01987}" presName="node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D23E-C23C-437E-BB75-5E3BD42A66F8}" type="pres">
      <dgm:prSet presAssocID="{4DAD4C77-EFF7-4242-A8E8-F15175552B35}" presName="sibTrans" presStyleCnt="0"/>
      <dgm:spPr/>
    </dgm:pt>
    <dgm:pt modelId="{30DECA97-37B8-4C1B-9AE2-CD2B7AD1BD47}" type="pres">
      <dgm:prSet presAssocID="{E0E142E4-A75C-4569-96AB-65C4021E7A8D}" presName="node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2038-BEDC-400D-B6B3-7789334865F9}" type="pres">
      <dgm:prSet presAssocID="{D317D3CF-A970-4DCE-A03E-2934F516DF28}" presName="vSp" presStyleCnt="0"/>
      <dgm:spPr/>
    </dgm:pt>
    <dgm:pt modelId="{EE2D3235-9E65-45D7-B701-84AFBE2BBD61}" type="pres">
      <dgm:prSet presAssocID="{A3056628-9079-4275-8376-32F1E0A8C591}" presName="horFlow" presStyleCnt="0"/>
      <dgm:spPr/>
    </dgm:pt>
    <dgm:pt modelId="{5C6FD0C6-6674-4B6B-A7DA-818014E90FE1}" type="pres">
      <dgm:prSet presAssocID="{A3056628-9079-4275-8376-32F1E0A8C591}" presName="bigChev" presStyleLbl="node1" presStyleIdx="2" presStyleCnt="4"/>
      <dgm:spPr/>
      <dgm:t>
        <a:bodyPr/>
        <a:lstStyle/>
        <a:p>
          <a:endParaRPr lang="en-US"/>
        </a:p>
      </dgm:t>
    </dgm:pt>
    <dgm:pt modelId="{710A1C59-1066-4C26-811D-7EDDF154F1D8}" type="pres">
      <dgm:prSet presAssocID="{1855E800-3554-4192-AD82-A741D3927E71}" presName="parTrans" presStyleCnt="0"/>
      <dgm:spPr/>
    </dgm:pt>
    <dgm:pt modelId="{657373C2-CB83-4298-953E-614DEA384B05}" type="pres">
      <dgm:prSet presAssocID="{6CA9822B-5667-4B9D-A374-E9CC24A84FE8}" presName="node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44E02-6BCF-4ADD-8C44-85F8108C8D63}" type="pres">
      <dgm:prSet presAssocID="{A283D98F-EC4B-4B5A-A0DA-C871BAB5D0D8}" presName="sibTrans" presStyleCnt="0"/>
      <dgm:spPr/>
    </dgm:pt>
    <dgm:pt modelId="{7974B188-4CCE-4B85-A2D7-C29274728901}" type="pres">
      <dgm:prSet presAssocID="{B191CF37-6962-4692-A402-6E7A34C6A861}" presName="node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F599D-725A-4872-A709-CDDF1BFB5D5F}" type="pres">
      <dgm:prSet presAssocID="{1DEC7CF9-A50C-44CD-BC97-4B3EAE8293FD}" presName="sibTrans" presStyleCnt="0"/>
      <dgm:spPr/>
    </dgm:pt>
    <dgm:pt modelId="{86E16F7F-96A7-4F21-B958-55ADCCE24A99}" type="pres">
      <dgm:prSet presAssocID="{568915BF-ED7E-4232-9AE7-5643F27910C7}" presName="node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18F81-6BFD-4A4A-9463-E6FADB1D2530}" type="pres">
      <dgm:prSet presAssocID="{A3056628-9079-4275-8376-32F1E0A8C591}" presName="vSp" presStyleCnt="0"/>
      <dgm:spPr/>
    </dgm:pt>
    <dgm:pt modelId="{389DC100-7376-45D6-9DC0-67EA4E92A012}" type="pres">
      <dgm:prSet presAssocID="{76864CAD-437C-453A-9CE7-9CFE2B756F45}" presName="horFlow" presStyleCnt="0"/>
      <dgm:spPr/>
    </dgm:pt>
    <dgm:pt modelId="{835BB1FA-A41E-44CB-9B13-70C25E9B4614}" type="pres">
      <dgm:prSet presAssocID="{76864CAD-437C-453A-9CE7-9CFE2B756F45}" presName="bigChev" presStyleLbl="node1" presStyleIdx="3" presStyleCnt="4"/>
      <dgm:spPr/>
      <dgm:t>
        <a:bodyPr/>
        <a:lstStyle/>
        <a:p>
          <a:endParaRPr lang="en-US"/>
        </a:p>
      </dgm:t>
    </dgm:pt>
    <dgm:pt modelId="{80A5D979-D56D-4A58-9254-06BF04AF0223}" type="pres">
      <dgm:prSet presAssocID="{AF17E2E3-EE4F-4037-8D80-3001F1EB1531}" presName="parTrans" presStyleCnt="0"/>
      <dgm:spPr/>
    </dgm:pt>
    <dgm:pt modelId="{3612F099-B55F-4D3E-87F7-B9BD410DA275}" type="pres">
      <dgm:prSet presAssocID="{FA866990-9C4F-4931-9E7D-65CA3248B825}" presName="node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0ABF1-0443-4C8A-8850-07B8C4275A65}" type="pres">
      <dgm:prSet presAssocID="{2893FDAD-DA15-4B0D-8C4B-3A31F1478E2B}" presName="sibTrans" presStyleCnt="0"/>
      <dgm:spPr/>
    </dgm:pt>
    <dgm:pt modelId="{813A0A4D-C5CD-4E24-B425-A813D0FE2B0D}" type="pres">
      <dgm:prSet presAssocID="{AA59681D-5651-45A7-83D6-CD4F290C8C6E}" presName="node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62CEB-DDA7-4DF8-99BC-6E022CC26C15}" srcId="{25013252-8D3B-4F73-ADA0-49E667362C61}" destId="{D317D3CF-A970-4DCE-A03E-2934F516DF28}" srcOrd="1" destOrd="0" parTransId="{F1175A72-510C-4BF1-86CE-460254A5AF92}" sibTransId="{17BF4766-E379-4F2D-96DD-FB545D90CAFA}"/>
    <dgm:cxn modelId="{9620AB2C-6B09-4EF0-B000-E61B77C06291}" type="presOf" srcId="{76864CAD-437C-453A-9CE7-9CFE2B756F45}" destId="{835BB1FA-A41E-44CB-9B13-70C25E9B4614}" srcOrd="0" destOrd="0" presId="urn:microsoft.com/office/officeart/2005/8/layout/lProcess3"/>
    <dgm:cxn modelId="{B0E08488-D937-4062-8E58-8D04FB770891}" type="presOf" srcId="{6CA9822B-5667-4B9D-A374-E9CC24A84FE8}" destId="{657373C2-CB83-4298-953E-614DEA384B05}" srcOrd="0" destOrd="0" presId="urn:microsoft.com/office/officeart/2005/8/layout/lProcess3"/>
    <dgm:cxn modelId="{4A30B738-353E-4C10-B631-E94674D475E6}" type="presOf" srcId="{E0E142E4-A75C-4569-96AB-65C4021E7A8D}" destId="{30DECA97-37B8-4C1B-9AE2-CD2B7AD1BD47}" srcOrd="0" destOrd="0" presId="urn:microsoft.com/office/officeart/2005/8/layout/lProcess3"/>
    <dgm:cxn modelId="{60553501-4307-4AF8-999A-4928247FB746}" type="presOf" srcId="{9F1A9D14-0449-45E1-9436-80E6059B27B0}" destId="{B11A96AB-26E4-4EDB-A23B-2B90E22BAD28}" srcOrd="0" destOrd="0" presId="urn:microsoft.com/office/officeart/2005/8/layout/lProcess3"/>
    <dgm:cxn modelId="{960D34B8-9169-42F1-BA76-6B2D567B0117}" type="presOf" srcId="{1BE06B2C-05E9-42A6-8421-674A11F01987}" destId="{3CA994D6-2419-4858-A62C-41C28751D763}" srcOrd="0" destOrd="0" presId="urn:microsoft.com/office/officeart/2005/8/layout/lProcess3"/>
    <dgm:cxn modelId="{0AA47F57-4564-48AB-8907-C46FBA74492C}" srcId="{A3056628-9079-4275-8376-32F1E0A8C591}" destId="{B191CF37-6962-4692-A402-6E7A34C6A861}" srcOrd="1" destOrd="0" parTransId="{AAB4B91E-0A78-485D-B0F8-0A0E58D8B309}" sibTransId="{1DEC7CF9-A50C-44CD-BC97-4B3EAE8293FD}"/>
    <dgm:cxn modelId="{A04D0512-5467-4F2D-AFE8-8A26C1AB7075}" srcId="{25013252-8D3B-4F73-ADA0-49E667362C61}" destId="{B1440CFE-4C58-40D8-88ED-35DEFA4B2C12}" srcOrd="0" destOrd="0" parTransId="{6CF8A42B-4BC0-48E7-B056-1BC27F959E97}" sibTransId="{9F3DED69-60FA-49CC-B019-71B844C66CD3}"/>
    <dgm:cxn modelId="{2A06A41B-50DB-4B1C-B799-DBB52EDFB63E}" srcId="{25013252-8D3B-4F73-ADA0-49E667362C61}" destId="{76864CAD-437C-453A-9CE7-9CFE2B756F45}" srcOrd="3" destOrd="0" parTransId="{164022E6-69FF-42E8-AD74-B064A37A128B}" sibTransId="{7A7F3327-588A-4F30-BADD-E95099F72086}"/>
    <dgm:cxn modelId="{0A7866A5-2ABD-42B6-8E9E-2A4B57872FAE}" srcId="{B1440CFE-4C58-40D8-88ED-35DEFA4B2C12}" destId="{9F1A9D14-0449-45E1-9436-80E6059B27B0}" srcOrd="2" destOrd="0" parTransId="{0D31D6D8-D0E5-453E-A65C-7B1068117808}" sibTransId="{296F2889-D8EF-4462-AE95-F240E6237352}"/>
    <dgm:cxn modelId="{212B99CF-E9D0-4990-8848-9081CEA4BB19}" srcId="{76864CAD-437C-453A-9CE7-9CFE2B756F45}" destId="{AA59681D-5651-45A7-83D6-CD4F290C8C6E}" srcOrd="1" destOrd="0" parTransId="{13EBE222-E319-4A4E-B391-75318BF147A9}" sibTransId="{577B916A-70AC-454B-92CE-839BC6DABC66}"/>
    <dgm:cxn modelId="{A249A501-5FE5-424A-8520-47EF6BF50FB4}" type="presOf" srcId="{D317D3CF-A970-4DCE-A03E-2934F516DF28}" destId="{8DAB1895-D9D1-463F-BD47-E1850FD1DEE5}" srcOrd="0" destOrd="0" presId="urn:microsoft.com/office/officeart/2005/8/layout/lProcess3"/>
    <dgm:cxn modelId="{00489009-2D2C-4A60-99E2-CB1C9BEC1552}" srcId="{76864CAD-437C-453A-9CE7-9CFE2B756F45}" destId="{FA866990-9C4F-4931-9E7D-65CA3248B825}" srcOrd="0" destOrd="0" parTransId="{AF17E2E3-EE4F-4037-8D80-3001F1EB1531}" sibTransId="{2893FDAD-DA15-4B0D-8C4B-3A31F1478E2B}"/>
    <dgm:cxn modelId="{32F1F165-F7EA-476C-A201-CCC430A52E63}" srcId="{25013252-8D3B-4F73-ADA0-49E667362C61}" destId="{A3056628-9079-4275-8376-32F1E0A8C591}" srcOrd="2" destOrd="0" parTransId="{761C1B9D-FB91-4CDE-98C7-FD89933566B6}" sibTransId="{5B84D3D7-B09B-4C1D-B449-0569DC8E4887}"/>
    <dgm:cxn modelId="{02AF7717-D640-4846-A8E6-69DAB329B7BF}" srcId="{D317D3CF-A970-4DCE-A03E-2934F516DF28}" destId="{1BE06B2C-05E9-42A6-8421-674A11F01987}" srcOrd="1" destOrd="0" parTransId="{A31AD12B-9F31-4765-B6C4-0F123C5D17F3}" sibTransId="{4DAD4C77-EFF7-4242-A8E8-F15175552B35}"/>
    <dgm:cxn modelId="{2E16FD79-B1B2-4BB9-8C17-F0AF4A1B8912}" type="presOf" srcId="{B1440CFE-4C58-40D8-88ED-35DEFA4B2C12}" destId="{B2D3826C-42A1-47CC-9261-17714B3FEA71}" srcOrd="0" destOrd="0" presId="urn:microsoft.com/office/officeart/2005/8/layout/lProcess3"/>
    <dgm:cxn modelId="{0AA39BB9-EBDA-465E-8915-A57730ED8197}" srcId="{D317D3CF-A970-4DCE-A03E-2934F516DF28}" destId="{F67C279E-3110-4F7C-8F87-54F1C11B4C07}" srcOrd="0" destOrd="0" parTransId="{247E60FD-952A-41E9-9834-842CFB412A92}" sibTransId="{5364C120-8FE3-42C9-9AA4-84B6AE1C414C}"/>
    <dgm:cxn modelId="{BE3B1C8D-72BC-4A2C-B98D-12FF70025AA4}" type="presOf" srcId="{568915BF-ED7E-4232-9AE7-5643F27910C7}" destId="{86E16F7F-96A7-4F21-B958-55ADCCE24A99}" srcOrd="0" destOrd="0" presId="urn:microsoft.com/office/officeart/2005/8/layout/lProcess3"/>
    <dgm:cxn modelId="{E50CAE79-C76B-4B99-8BE4-CC0E92B50A59}" srcId="{A3056628-9079-4275-8376-32F1E0A8C591}" destId="{568915BF-ED7E-4232-9AE7-5643F27910C7}" srcOrd="2" destOrd="0" parTransId="{E3CC45C5-AE45-46E4-AD87-276E60551803}" sibTransId="{F9B25A52-AB38-4647-A2AA-3F09FB7CFF4B}"/>
    <dgm:cxn modelId="{432896AA-F5AC-4115-B769-35AC10E269D8}" type="presOf" srcId="{AA59681D-5651-45A7-83D6-CD4F290C8C6E}" destId="{813A0A4D-C5CD-4E24-B425-A813D0FE2B0D}" srcOrd="0" destOrd="0" presId="urn:microsoft.com/office/officeart/2005/8/layout/lProcess3"/>
    <dgm:cxn modelId="{1134E969-3A23-4862-88FD-2174EB202C70}" type="presOf" srcId="{B191CF37-6962-4692-A402-6E7A34C6A861}" destId="{7974B188-4CCE-4B85-A2D7-C29274728901}" srcOrd="0" destOrd="0" presId="urn:microsoft.com/office/officeart/2005/8/layout/lProcess3"/>
    <dgm:cxn modelId="{6BF494EE-A387-45BD-A381-921B6AD32729}" type="presOf" srcId="{FA866990-9C4F-4931-9E7D-65CA3248B825}" destId="{3612F099-B55F-4D3E-87F7-B9BD410DA275}" srcOrd="0" destOrd="0" presId="urn:microsoft.com/office/officeart/2005/8/layout/lProcess3"/>
    <dgm:cxn modelId="{7C0E4313-7CFF-4791-AAC6-600EE8D0A29D}" srcId="{B1440CFE-4C58-40D8-88ED-35DEFA4B2C12}" destId="{1C670099-788F-4946-A544-D899B32F87E2}" srcOrd="0" destOrd="0" parTransId="{F3A13DEF-195E-4787-8873-F71849D6BAAE}" sibTransId="{B92DB30F-E308-443F-AD41-C69B7A492788}"/>
    <dgm:cxn modelId="{B252FAAE-CC22-421C-A799-059BFB438CCA}" type="presOf" srcId="{A3056628-9079-4275-8376-32F1E0A8C591}" destId="{5C6FD0C6-6674-4B6B-A7DA-818014E90FE1}" srcOrd="0" destOrd="0" presId="urn:microsoft.com/office/officeart/2005/8/layout/lProcess3"/>
    <dgm:cxn modelId="{3AFAB3F2-E2FF-4814-969D-40E6AC48BCC0}" type="presOf" srcId="{F67C279E-3110-4F7C-8F87-54F1C11B4C07}" destId="{2D02E01E-EEE1-4DD8-B7AE-E5E11683BA23}" srcOrd="0" destOrd="0" presId="urn:microsoft.com/office/officeart/2005/8/layout/lProcess3"/>
    <dgm:cxn modelId="{7BA94C99-9944-4B74-A739-34401BE47EDE}" type="presOf" srcId="{25013252-8D3B-4F73-ADA0-49E667362C61}" destId="{A5199FE3-CDEB-465F-9678-1A87F5FD75F1}" srcOrd="0" destOrd="0" presId="urn:microsoft.com/office/officeart/2005/8/layout/lProcess3"/>
    <dgm:cxn modelId="{AF390CE2-7A67-45C1-9253-FF6699060281}" srcId="{D317D3CF-A970-4DCE-A03E-2934F516DF28}" destId="{E0E142E4-A75C-4569-96AB-65C4021E7A8D}" srcOrd="2" destOrd="0" parTransId="{4EDDE068-9C30-4EA0-9886-302B20C56F4E}" sibTransId="{13A2208D-3B9E-4119-B501-E4ECC8E82F67}"/>
    <dgm:cxn modelId="{C7469505-D8D2-4F23-9C3F-26D27B37114C}" type="presOf" srcId="{6F24D8DC-25EF-482E-A306-C17743534F40}" destId="{1B47BD56-DB1A-4EF7-AC28-C940BA1A2252}" srcOrd="0" destOrd="0" presId="urn:microsoft.com/office/officeart/2005/8/layout/lProcess3"/>
    <dgm:cxn modelId="{53DC3ABB-878B-4098-8CF8-F81F858B5506}" srcId="{B1440CFE-4C58-40D8-88ED-35DEFA4B2C12}" destId="{6F24D8DC-25EF-482E-A306-C17743534F40}" srcOrd="1" destOrd="0" parTransId="{DBA4D6F8-B70A-4DED-9D66-43B0FBCDE3A8}" sibTransId="{89EA7323-39FB-4050-A48F-802EA9E512E6}"/>
    <dgm:cxn modelId="{36BDE933-47D8-4AD5-AB77-1B50D131E158}" srcId="{A3056628-9079-4275-8376-32F1E0A8C591}" destId="{6CA9822B-5667-4B9D-A374-E9CC24A84FE8}" srcOrd="0" destOrd="0" parTransId="{1855E800-3554-4192-AD82-A741D3927E71}" sibTransId="{A283D98F-EC4B-4B5A-A0DA-C871BAB5D0D8}"/>
    <dgm:cxn modelId="{B4F6E03F-50DD-43CD-AC76-77C04A186785}" type="presOf" srcId="{1C670099-788F-4946-A544-D899B32F87E2}" destId="{7583E50D-2423-4B30-BEEB-094743A066B7}" srcOrd="0" destOrd="0" presId="urn:microsoft.com/office/officeart/2005/8/layout/lProcess3"/>
    <dgm:cxn modelId="{FFF54CFA-8940-458A-9096-BF689C54FE60}" type="presParOf" srcId="{A5199FE3-CDEB-465F-9678-1A87F5FD75F1}" destId="{24843AE1-414B-48E1-8BE1-6327539F84E0}" srcOrd="0" destOrd="0" presId="urn:microsoft.com/office/officeart/2005/8/layout/lProcess3"/>
    <dgm:cxn modelId="{386D1DF4-CAA9-4E12-89CF-713216419216}" type="presParOf" srcId="{24843AE1-414B-48E1-8BE1-6327539F84E0}" destId="{B2D3826C-42A1-47CC-9261-17714B3FEA71}" srcOrd="0" destOrd="0" presId="urn:microsoft.com/office/officeart/2005/8/layout/lProcess3"/>
    <dgm:cxn modelId="{42E82ECE-D77A-47C1-9A7F-B6D5D6F703B0}" type="presParOf" srcId="{24843AE1-414B-48E1-8BE1-6327539F84E0}" destId="{C56F125D-06A6-4FAF-A2C6-A8D1A6A1CD55}" srcOrd="1" destOrd="0" presId="urn:microsoft.com/office/officeart/2005/8/layout/lProcess3"/>
    <dgm:cxn modelId="{CEF6E185-401E-46BD-A85D-B7B54DD6D1F2}" type="presParOf" srcId="{24843AE1-414B-48E1-8BE1-6327539F84E0}" destId="{7583E50D-2423-4B30-BEEB-094743A066B7}" srcOrd="2" destOrd="0" presId="urn:microsoft.com/office/officeart/2005/8/layout/lProcess3"/>
    <dgm:cxn modelId="{7D10E28C-9D71-42D4-884D-2CFBAA67BC95}" type="presParOf" srcId="{24843AE1-414B-48E1-8BE1-6327539F84E0}" destId="{A68FC904-6E48-402B-B621-2DABA8788ECA}" srcOrd="3" destOrd="0" presId="urn:microsoft.com/office/officeart/2005/8/layout/lProcess3"/>
    <dgm:cxn modelId="{3F9ED4D8-5F2C-4653-9905-9C02FB1B4904}" type="presParOf" srcId="{24843AE1-414B-48E1-8BE1-6327539F84E0}" destId="{1B47BD56-DB1A-4EF7-AC28-C940BA1A2252}" srcOrd="4" destOrd="0" presId="urn:microsoft.com/office/officeart/2005/8/layout/lProcess3"/>
    <dgm:cxn modelId="{18E972A7-ED90-4393-AAF2-164B956766BF}" type="presParOf" srcId="{24843AE1-414B-48E1-8BE1-6327539F84E0}" destId="{C7D9DB25-1FB1-4BC3-AB3E-FA075D57B7A3}" srcOrd="5" destOrd="0" presId="urn:microsoft.com/office/officeart/2005/8/layout/lProcess3"/>
    <dgm:cxn modelId="{AE67D090-B5A5-40D1-979D-00346CC79AA8}" type="presParOf" srcId="{24843AE1-414B-48E1-8BE1-6327539F84E0}" destId="{B11A96AB-26E4-4EDB-A23B-2B90E22BAD28}" srcOrd="6" destOrd="0" presId="urn:microsoft.com/office/officeart/2005/8/layout/lProcess3"/>
    <dgm:cxn modelId="{C6720F01-775D-4642-AC8F-25AE05076B0E}" type="presParOf" srcId="{A5199FE3-CDEB-465F-9678-1A87F5FD75F1}" destId="{2EB3E741-BDB8-400C-8681-3C68D53BD873}" srcOrd="1" destOrd="0" presId="urn:microsoft.com/office/officeart/2005/8/layout/lProcess3"/>
    <dgm:cxn modelId="{5C5DD9F1-9BB7-4505-9A57-F7794C3FE73A}" type="presParOf" srcId="{A5199FE3-CDEB-465F-9678-1A87F5FD75F1}" destId="{0879A636-17B4-495A-ACC9-F2A63D4161B5}" srcOrd="2" destOrd="0" presId="urn:microsoft.com/office/officeart/2005/8/layout/lProcess3"/>
    <dgm:cxn modelId="{D0C4ACFC-73E9-49C6-A6BB-9BCFF2782D14}" type="presParOf" srcId="{0879A636-17B4-495A-ACC9-F2A63D4161B5}" destId="{8DAB1895-D9D1-463F-BD47-E1850FD1DEE5}" srcOrd="0" destOrd="0" presId="urn:microsoft.com/office/officeart/2005/8/layout/lProcess3"/>
    <dgm:cxn modelId="{A140203B-BB24-478B-B73D-309C174EDA94}" type="presParOf" srcId="{0879A636-17B4-495A-ACC9-F2A63D4161B5}" destId="{A84B3DBA-B869-465D-9FD0-1064CC2B6D17}" srcOrd="1" destOrd="0" presId="urn:microsoft.com/office/officeart/2005/8/layout/lProcess3"/>
    <dgm:cxn modelId="{2274F930-7B66-4CFD-99DE-7DB62AA831EE}" type="presParOf" srcId="{0879A636-17B4-495A-ACC9-F2A63D4161B5}" destId="{2D02E01E-EEE1-4DD8-B7AE-E5E11683BA23}" srcOrd="2" destOrd="0" presId="urn:microsoft.com/office/officeart/2005/8/layout/lProcess3"/>
    <dgm:cxn modelId="{ED470995-C796-437D-9D65-3122B5B91AB7}" type="presParOf" srcId="{0879A636-17B4-495A-ACC9-F2A63D4161B5}" destId="{E0A1B7F6-C6F6-489E-9775-A043BD757B7A}" srcOrd="3" destOrd="0" presId="urn:microsoft.com/office/officeart/2005/8/layout/lProcess3"/>
    <dgm:cxn modelId="{8B8DC9B5-C62C-4656-B400-AA9D8A2B1A76}" type="presParOf" srcId="{0879A636-17B4-495A-ACC9-F2A63D4161B5}" destId="{3CA994D6-2419-4858-A62C-41C28751D763}" srcOrd="4" destOrd="0" presId="urn:microsoft.com/office/officeart/2005/8/layout/lProcess3"/>
    <dgm:cxn modelId="{10D3D762-F078-449D-8710-141B2BE98140}" type="presParOf" srcId="{0879A636-17B4-495A-ACC9-F2A63D4161B5}" destId="{4681D23E-C23C-437E-BB75-5E3BD42A66F8}" srcOrd="5" destOrd="0" presId="urn:microsoft.com/office/officeart/2005/8/layout/lProcess3"/>
    <dgm:cxn modelId="{E06D7440-2BDF-4CDB-879B-544E5A13DBD2}" type="presParOf" srcId="{0879A636-17B4-495A-ACC9-F2A63D4161B5}" destId="{30DECA97-37B8-4C1B-9AE2-CD2B7AD1BD47}" srcOrd="6" destOrd="0" presId="urn:microsoft.com/office/officeart/2005/8/layout/lProcess3"/>
    <dgm:cxn modelId="{3775A468-60A4-47EE-AE3D-4F4CAF9B866F}" type="presParOf" srcId="{A5199FE3-CDEB-465F-9678-1A87F5FD75F1}" destId="{AEB82038-BEDC-400D-B6B3-7789334865F9}" srcOrd="3" destOrd="0" presId="urn:microsoft.com/office/officeart/2005/8/layout/lProcess3"/>
    <dgm:cxn modelId="{1EAB22DB-A198-4CB2-AB35-2B40474E9FFF}" type="presParOf" srcId="{A5199FE3-CDEB-465F-9678-1A87F5FD75F1}" destId="{EE2D3235-9E65-45D7-B701-84AFBE2BBD61}" srcOrd="4" destOrd="0" presId="urn:microsoft.com/office/officeart/2005/8/layout/lProcess3"/>
    <dgm:cxn modelId="{5853A9FB-B209-4229-B305-F996B282A2A9}" type="presParOf" srcId="{EE2D3235-9E65-45D7-B701-84AFBE2BBD61}" destId="{5C6FD0C6-6674-4B6B-A7DA-818014E90FE1}" srcOrd="0" destOrd="0" presId="urn:microsoft.com/office/officeart/2005/8/layout/lProcess3"/>
    <dgm:cxn modelId="{65007981-329E-48F2-9776-7CC2E58D0363}" type="presParOf" srcId="{EE2D3235-9E65-45D7-B701-84AFBE2BBD61}" destId="{710A1C59-1066-4C26-811D-7EDDF154F1D8}" srcOrd="1" destOrd="0" presId="urn:microsoft.com/office/officeart/2005/8/layout/lProcess3"/>
    <dgm:cxn modelId="{C1BD7EE3-DF71-464B-AF9E-573829508072}" type="presParOf" srcId="{EE2D3235-9E65-45D7-B701-84AFBE2BBD61}" destId="{657373C2-CB83-4298-953E-614DEA384B05}" srcOrd="2" destOrd="0" presId="urn:microsoft.com/office/officeart/2005/8/layout/lProcess3"/>
    <dgm:cxn modelId="{7A247CB8-933E-42A7-9050-BF76023E2B90}" type="presParOf" srcId="{EE2D3235-9E65-45D7-B701-84AFBE2BBD61}" destId="{1F144E02-6BCF-4ADD-8C44-85F8108C8D63}" srcOrd="3" destOrd="0" presId="urn:microsoft.com/office/officeart/2005/8/layout/lProcess3"/>
    <dgm:cxn modelId="{A484A38E-5A03-42E9-9C13-2EB71BCD190E}" type="presParOf" srcId="{EE2D3235-9E65-45D7-B701-84AFBE2BBD61}" destId="{7974B188-4CCE-4B85-A2D7-C29274728901}" srcOrd="4" destOrd="0" presId="urn:microsoft.com/office/officeart/2005/8/layout/lProcess3"/>
    <dgm:cxn modelId="{5F96B8CF-288C-49BF-9E10-D68BA5C9A15C}" type="presParOf" srcId="{EE2D3235-9E65-45D7-B701-84AFBE2BBD61}" destId="{2C1F599D-725A-4872-A709-CDDF1BFB5D5F}" srcOrd="5" destOrd="0" presId="urn:microsoft.com/office/officeart/2005/8/layout/lProcess3"/>
    <dgm:cxn modelId="{A70C29B2-FA93-430D-B348-3DD98F66A735}" type="presParOf" srcId="{EE2D3235-9E65-45D7-B701-84AFBE2BBD61}" destId="{86E16F7F-96A7-4F21-B958-55ADCCE24A99}" srcOrd="6" destOrd="0" presId="urn:microsoft.com/office/officeart/2005/8/layout/lProcess3"/>
    <dgm:cxn modelId="{93174054-1DE2-48EF-B30E-2E6FE6E0B1C2}" type="presParOf" srcId="{A5199FE3-CDEB-465F-9678-1A87F5FD75F1}" destId="{27E18F81-6BFD-4A4A-9463-E6FADB1D2530}" srcOrd="5" destOrd="0" presId="urn:microsoft.com/office/officeart/2005/8/layout/lProcess3"/>
    <dgm:cxn modelId="{761F2DE1-F065-4A38-A16D-7A8B73F8ECDD}" type="presParOf" srcId="{A5199FE3-CDEB-465F-9678-1A87F5FD75F1}" destId="{389DC100-7376-45D6-9DC0-67EA4E92A012}" srcOrd="6" destOrd="0" presId="urn:microsoft.com/office/officeart/2005/8/layout/lProcess3"/>
    <dgm:cxn modelId="{208CFEC9-82BE-4E95-A675-1C89255C36BB}" type="presParOf" srcId="{389DC100-7376-45D6-9DC0-67EA4E92A012}" destId="{835BB1FA-A41E-44CB-9B13-70C25E9B4614}" srcOrd="0" destOrd="0" presId="urn:microsoft.com/office/officeart/2005/8/layout/lProcess3"/>
    <dgm:cxn modelId="{C08B493E-F23E-40B3-B099-DD3CA33427F3}" type="presParOf" srcId="{389DC100-7376-45D6-9DC0-67EA4E92A012}" destId="{80A5D979-D56D-4A58-9254-06BF04AF0223}" srcOrd="1" destOrd="0" presId="urn:microsoft.com/office/officeart/2005/8/layout/lProcess3"/>
    <dgm:cxn modelId="{C33F459D-EAA0-46EC-8BE8-A5250101EB4B}" type="presParOf" srcId="{389DC100-7376-45D6-9DC0-67EA4E92A012}" destId="{3612F099-B55F-4D3E-87F7-B9BD410DA275}" srcOrd="2" destOrd="0" presId="urn:microsoft.com/office/officeart/2005/8/layout/lProcess3"/>
    <dgm:cxn modelId="{074A0B6C-A53D-47EC-A038-AF3648C8512C}" type="presParOf" srcId="{389DC100-7376-45D6-9DC0-67EA4E92A012}" destId="{6860ABF1-0443-4C8A-8850-07B8C4275A65}" srcOrd="3" destOrd="0" presId="urn:microsoft.com/office/officeart/2005/8/layout/lProcess3"/>
    <dgm:cxn modelId="{AB1BE40F-B907-4347-86EB-5FD38C53F5FD}" type="presParOf" srcId="{389DC100-7376-45D6-9DC0-67EA4E92A012}" destId="{813A0A4D-C5CD-4E24-B425-A813D0FE2B0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3826C-42A1-47CC-9261-17714B3FEA71}">
      <dsp:nvSpPr>
        <dsp:cNvPr id="0" name=""/>
        <dsp:cNvSpPr/>
      </dsp:nvSpPr>
      <dsp:spPr>
        <a:xfrm>
          <a:off x="111949" y="211"/>
          <a:ext cx="2559694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Modest Injury</a:t>
          </a:r>
        </a:p>
      </dsp:txBody>
      <dsp:txXfrm>
        <a:off x="623888" y="211"/>
        <a:ext cx="1535817" cy="1023877"/>
      </dsp:txXfrm>
    </dsp:sp>
    <dsp:sp modelId="{7583E50D-2423-4B30-BEEB-094743A066B7}">
      <dsp:nvSpPr>
        <dsp:cNvPr id="0" name=""/>
        <dsp:cNvSpPr/>
      </dsp:nvSpPr>
      <dsp:spPr>
        <a:xfrm>
          <a:off x="2338883" y="87240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Take to UHS (if mobile)</a:t>
          </a:r>
        </a:p>
      </dsp:txBody>
      <dsp:txXfrm>
        <a:off x="2763792" y="87240"/>
        <a:ext cx="1274728" cy="849818"/>
      </dsp:txXfrm>
    </dsp:sp>
    <dsp:sp modelId="{1B47BD56-DB1A-4EF7-AC28-C940BA1A2252}">
      <dsp:nvSpPr>
        <dsp:cNvPr id="0" name=""/>
        <dsp:cNvSpPr/>
      </dsp:nvSpPr>
      <dsp:spPr>
        <a:xfrm>
          <a:off x="4190999" y="76201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Stay with Student</a:t>
          </a:r>
        </a:p>
      </dsp:txBody>
      <dsp:txXfrm>
        <a:off x="4615908" y="76201"/>
        <a:ext cx="1274728" cy="849818"/>
      </dsp:txXfrm>
    </dsp:sp>
    <dsp:sp modelId="{B11A96AB-26E4-4EDB-A23B-2B90E22BAD28}">
      <dsp:nvSpPr>
        <dsp:cNvPr id="0" name=""/>
        <dsp:cNvSpPr/>
      </dsp:nvSpPr>
      <dsp:spPr>
        <a:xfrm>
          <a:off x="5993104" y="87240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Call Suamy/Office Immediately</a:t>
          </a:r>
        </a:p>
      </dsp:txBody>
      <dsp:txXfrm>
        <a:off x="6418013" y="87240"/>
        <a:ext cx="1274728" cy="849818"/>
      </dsp:txXfrm>
    </dsp:sp>
    <dsp:sp modelId="{8DAB1895-D9D1-463F-BD47-E1850FD1DEE5}">
      <dsp:nvSpPr>
        <dsp:cNvPr id="0" name=""/>
        <dsp:cNvSpPr/>
      </dsp:nvSpPr>
      <dsp:spPr>
        <a:xfrm>
          <a:off x="111949" y="1167432"/>
          <a:ext cx="2559694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Severe Behavior (Fight)</a:t>
          </a:r>
        </a:p>
      </dsp:txBody>
      <dsp:txXfrm>
        <a:off x="623888" y="1167432"/>
        <a:ext cx="1535817" cy="1023877"/>
      </dsp:txXfrm>
    </dsp:sp>
    <dsp:sp modelId="{2D02E01E-EEE1-4DD8-B7AE-E5E11683BA23}">
      <dsp:nvSpPr>
        <dsp:cNvPr id="0" name=""/>
        <dsp:cNvSpPr/>
      </dsp:nvSpPr>
      <dsp:spPr>
        <a:xfrm>
          <a:off x="2338883" y="1254461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Reduce Crisis (BOA)</a:t>
          </a:r>
        </a:p>
      </dsp:txBody>
      <dsp:txXfrm>
        <a:off x="2763792" y="1254461"/>
        <a:ext cx="1274728" cy="849818"/>
      </dsp:txXfrm>
    </dsp:sp>
    <dsp:sp modelId="{3CA994D6-2419-4858-A62C-41C28751D763}">
      <dsp:nvSpPr>
        <dsp:cNvPr id="0" name=""/>
        <dsp:cNvSpPr/>
      </dsp:nvSpPr>
      <dsp:spPr>
        <a:xfrm>
          <a:off x="4165993" y="1254461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Call Suamy/Office Immediately</a:t>
          </a:r>
        </a:p>
      </dsp:txBody>
      <dsp:txXfrm>
        <a:off x="4590902" y="1254461"/>
        <a:ext cx="1274728" cy="849818"/>
      </dsp:txXfrm>
    </dsp:sp>
    <dsp:sp modelId="{30DECA97-37B8-4C1B-9AE2-CD2B7AD1BD47}">
      <dsp:nvSpPr>
        <dsp:cNvPr id="0" name=""/>
        <dsp:cNvSpPr/>
      </dsp:nvSpPr>
      <dsp:spPr>
        <a:xfrm>
          <a:off x="5993104" y="1254461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Escort Student(s) to Office Separately</a:t>
          </a:r>
        </a:p>
      </dsp:txBody>
      <dsp:txXfrm>
        <a:off x="6418013" y="1254461"/>
        <a:ext cx="1274728" cy="849818"/>
      </dsp:txXfrm>
    </dsp:sp>
    <dsp:sp modelId="{5C6FD0C6-6674-4B6B-A7DA-818014E90FE1}">
      <dsp:nvSpPr>
        <dsp:cNvPr id="0" name=""/>
        <dsp:cNvSpPr/>
      </dsp:nvSpPr>
      <dsp:spPr>
        <a:xfrm>
          <a:off x="111949" y="2334652"/>
          <a:ext cx="2559694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Severe Behavior (Conduct)</a:t>
          </a:r>
        </a:p>
      </dsp:txBody>
      <dsp:txXfrm>
        <a:off x="623888" y="2334652"/>
        <a:ext cx="1535817" cy="1023877"/>
      </dsp:txXfrm>
    </dsp:sp>
    <dsp:sp modelId="{657373C2-CB83-4298-953E-614DEA384B05}">
      <dsp:nvSpPr>
        <dsp:cNvPr id="0" name=""/>
        <dsp:cNvSpPr/>
      </dsp:nvSpPr>
      <dsp:spPr>
        <a:xfrm>
          <a:off x="2338883" y="2421682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Remove Student to Office</a:t>
          </a:r>
        </a:p>
      </dsp:txBody>
      <dsp:txXfrm>
        <a:off x="2763792" y="2421682"/>
        <a:ext cx="1274728" cy="849818"/>
      </dsp:txXfrm>
    </dsp:sp>
    <dsp:sp modelId="{7974B188-4CCE-4B85-A2D7-C29274728901}">
      <dsp:nvSpPr>
        <dsp:cNvPr id="0" name=""/>
        <dsp:cNvSpPr/>
      </dsp:nvSpPr>
      <dsp:spPr>
        <a:xfrm>
          <a:off x="4165993" y="2421682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Conference with Staff</a:t>
          </a:r>
        </a:p>
      </dsp:txBody>
      <dsp:txXfrm>
        <a:off x="4590902" y="2421682"/>
        <a:ext cx="1274728" cy="849818"/>
      </dsp:txXfrm>
    </dsp:sp>
    <dsp:sp modelId="{86E16F7F-96A7-4F21-B958-55ADCCE24A99}">
      <dsp:nvSpPr>
        <dsp:cNvPr id="0" name=""/>
        <dsp:cNvSpPr/>
      </dsp:nvSpPr>
      <dsp:spPr>
        <a:xfrm>
          <a:off x="5993104" y="2421682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Return to Action</a:t>
          </a:r>
        </a:p>
      </dsp:txBody>
      <dsp:txXfrm>
        <a:off x="6418013" y="2421682"/>
        <a:ext cx="1274728" cy="849818"/>
      </dsp:txXfrm>
    </dsp:sp>
    <dsp:sp modelId="{835BB1FA-A41E-44CB-9B13-70C25E9B4614}">
      <dsp:nvSpPr>
        <dsp:cNvPr id="0" name=""/>
        <dsp:cNvSpPr/>
      </dsp:nvSpPr>
      <dsp:spPr>
        <a:xfrm>
          <a:off x="111949" y="3501873"/>
          <a:ext cx="2559694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Missing Student</a:t>
          </a:r>
        </a:p>
      </dsp:txBody>
      <dsp:txXfrm>
        <a:off x="623888" y="3501873"/>
        <a:ext cx="1535817" cy="1023877"/>
      </dsp:txXfrm>
    </dsp:sp>
    <dsp:sp modelId="{3612F099-B55F-4D3E-87F7-B9BD410DA275}">
      <dsp:nvSpPr>
        <dsp:cNvPr id="0" name=""/>
        <dsp:cNvSpPr/>
      </dsp:nvSpPr>
      <dsp:spPr>
        <a:xfrm>
          <a:off x="2338883" y="3588903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Conference </a:t>
          </a:r>
          <a:r>
            <a:rPr lang="en-US" sz="1600" kern="1200" dirty="0"/>
            <a:t>w/Co-Captain</a:t>
          </a:r>
        </a:p>
      </dsp:txBody>
      <dsp:txXfrm>
        <a:off x="2763792" y="3588903"/>
        <a:ext cx="1274728" cy="849818"/>
      </dsp:txXfrm>
    </dsp:sp>
    <dsp:sp modelId="{813A0A4D-C5CD-4E24-B425-A813D0FE2B0D}">
      <dsp:nvSpPr>
        <dsp:cNvPr id="0" name=""/>
        <dsp:cNvSpPr/>
      </dsp:nvSpPr>
      <dsp:spPr>
        <a:xfrm>
          <a:off x="4165993" y="3588903"/>
          <a:ext cx="2124546" cy="8498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Call Suamy/Office Immediately </a:t>
          </a:r>
        </a:p>
      </dsp:txBody>
      <dsp:txXfrm>
        <a:off x="4590902" y="3588903"/>
        <a:ext cx="1274728" cy="84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235A-CAA2-43A3-AFDE-9789F1A4DE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FF51-B67D-46B9-82AC-89613B17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7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Roles</a:t>
            </a:r>
          </a:p>
          <a:p>
            <a:endParaRPr lang="en-US" dirty="0" smtClean="0"/>
          </a:p>
          <a:p>
            <a:r>
              <a:rPr lang="en-US" dirty="0" smtClean="0"/>
              <a:t>The formulation of a problem is often more essential than its solution, which may be merely a matter of mathematical or experimental skill. … To raise new questions, new possibilities, to regard old problems from a new angle, requires creative imagination and marks real advances.—</a:t>
            </a:r>
            <a:r>
              <a:rPr lang="en-US" i="1" dirty="0" smtClean="0"/>
              <a:t>Albert Einstein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r>
              <a:rPr lang="en-US" baseline="0" dirty="0" smtClean="0"/>
              <a:t> at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</a:t>
            </a:r>
            <a:r>
              <a:rPr lang="en-US" baseline="0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</a:t>
            </a:r>
            <a:r>
              <a:rPr lang="en-US" baseline="0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FF51-B67D-46B9-82AC-89613B174F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5EA2-ED50-4CFE-BED7-2127D1C0D66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F67C-DB17-4D99-AA90-B42BB7CB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4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Summer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History, Mission &amp; Vision of the Urban Scholars Program (USP)</a:t>
            </a:r>
          </a:p>
          <a:p>
            <a:r>
              <a:rPr lang="en-US" dirty="0" smtClean="0"/>
              <a:t>Calendar </a:t>
            </a:r>
          </a:p>
          <a:p>
            <a:r>
              <a:rPr lang="en-US" dirty="0" smtClean="0"/>
              <a:t>Why Summer Matters</a:t>
            </a:r>
          </a:p>
          <a:p>
            <a:r>
              <a:rPr lang="en-US" dirty="0" smtClean="0"/>
              <a:t>Programming Framework - ACT</a:t>
            </a:r>
          </a:p>
          <a:p>
            <a:r>
              <a:rPr lang="en-US" dirty="0" smtClean="0"/>
              <a:t>Teaching Assistant/Team Captain (TA) Roles</a:t>
            </a:r>
          </a:p>
          <a:p>
            <a:r>
              <a:rPr lang="en-US" dirty="0" smtClean="0"/>
              <a:t>What sets USP apart? </a:t>
            </a:r>
          </a:p>
          <a:p>
            <a:r>
              <a:rPr lang="en-US" dirty="0" smtClean="0"/>
              <a:t>Scenarios/Activities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5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Success – Classroom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on time and on board (routines, rules, etc.)</a:t>
            </a:r>
          </a:p>
          <a:p>
            <a:r>
              <a:rPr lang="en-US" dirty="0" smtClean="0"/>
              <a:t>Be proactive and engage students</a:t>
            </a:r>
          </a:p>
          <a:p>
            <a:r>
              <a:rPr lang="en-US" dirty="0" smtClean="0"/>
              <a:t>Be excited about the subject matter and activities</a:t>
            </a:r>
          </a:p>
          <a:p>
            <a:r>
              <a:rPr lang="en-US" dirty="0" smtClean="0"/>
              <a:t>Model meeting high expectations and effort determines success</a:t>
            </a:r>
          </a:p>
          <a:p>
            <a:r>
              <a:rPr lang="en-US" dirty="0" smtClean="0"/>
              <a:t>Communicate w/instructor– ask questions, express concerns, make suggestions</a:t>
            </a:r>
          </a:p>
        </p:txBody>
      </p:sp>
    </p:spTree>
    <p:extLst>
      <p:ext uri="{BB962C8B-B14F-4D97-AF65-F5344CB8AC3E}">
        <p14:creationId xmlns:p14="http://schemas.microsoft.com/office/powerpoint/2010/main" val="113872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 - Team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Organized, planned, communicative = confident</a:t>
            </a:r>
          </a:p>
          <a:p>
            <a:r>
              <a:rPr lang="en-US" dirty="0" smtClean="0"/>
              <a:t>Know names ASAP</a:t>
            </a:r>
          </a:p>
          <a:p>
            <a:r>
              <a:rPr lang="en-US" dirty="0" smtClean="0"/>
              <a:t>Connect 1-1 in week 1</a:t>
            </a:r>
          </a:p>
          <a:p>
            <a:r>
              <a:rPr lang="en-US" dirty="0" smtClean="0"/>
              <a:t>Intentional </a:t>
            </a:r>
            <a:r>
              <a:rPr lang="en-US" dirty="0"/>
              <a:t>I</a:t>
            </a:r>
            <a:r>
              <a:rPr lang="en-US" dirty="0" smtClean="0"/>
              <a:t>nclusion</a:t>
            </a:r>
          </a:p>
          <a:p>
            <a:r>
              <a:rPr lang="en-US" dirty="0" smtClean="0"/>
              <a:t>Student leadership</a:t>
            </a:r>
          </a:p>
          <a:p>
            <a:r>
              <a:rPr lang="en-US" dirty="0" smtClean="0"/>
              <a:t>Be silly, fun, yourself</a:t>
            </a:r>
          </a:p>
          <a:p>
            <a:r>
              <a:rPr lang="en-US" dirty="0" smtClean="0"/>
              <a:t>Emphasize Habits of Mind</a:t>
            </a:r>
          </a:p>
          <a:p>
            <a:r>
              <a:rPr lang="en-US" dirty="0" smtClean="0"/>
              <a:t>Routines</a:t>
            </a:r>
          </a:p>
          <a:p>
            <a:pPr lvl="1"/>
            <a:r>
              <a:rPr lang="en-US" dirty="0" smtClean="0"/>
              <a:t>Shout Out’s</a:t>
            </a:r>
          </a:p>
          <a:p>
            <a:pPr lvl="1"/>
            <a:r>
              <a:rPr lang="en-US" dirty="0" smtClean="0"/>
              <a:t>Call to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9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College-Preparation at Urban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6096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5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A-C-T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Group 1 - Achieving</a:t>
            </a:r>
          </a:p>
          <a:p>
            <a:pPr marL="457200" lvl="1" indent="0">
              <a:buNone/>
            </a:pPr>
            <a:r>
              <a:rPr lang="en-US" dirty="0" smtClean="0"/>
              <a:t>Bryan, Stephanie V, David</a:t>
            </a:r>
          </a:p>
          <a:p>
            <a:r>
              <a:rPr lang="en-US" b="1" dirty="0" smtClean="0"/>
              <a:t>Group 2 - Connecting</a:t>
            </a:r>
          </a:p>
          <a:p>
            <a:pPr marL="457200" lvl="1" indent="0">
              <a:buNone/>
            </a:pPr>
            <a:r>
              <a:rPr lang="en-US" dirty="0" err="1" smtClean="0"/>
              <a:t>Moi</a:t>
            </a:r>
            <a:r>
              <a:rPr lang="en-US" dirty="0" smtClean="0"/>
              <a:t>, Abby, Erimel, Kevin</a:t>
            </a:r>
          </a:p>
          <a:p>
            <a:r>
              <a:rPr lang="en-US" b="1" dirty="0" smtClean="0"/>
              <a:t>Group 3 – Thriving</a:t>
            </a:r>
          </a:p>
          <a:p>
            <a:pPr marL="457200" lvl="1" indent="0">
              <a:buNone/>
            </a:pPr>
            <a:r>
              <a:rPr lang="en-US" dirty="0" smtClean="0"/>
              <a:t>Hannah, Jonathan, Amelia, Suamy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7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97515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6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Self-assess: where are you strong? Where are you developing?</a:t>
            </a:r>
          </a:p>
          <a:p>
            <a:pPr marL="514350" indent="-514350">
              <a:buAutoNum type="arabicPeriod"/>
            </a:pPr>
            <a:r>
              <a:rPr lang="en-US" dirty="0" smtClean="0"/>
              <a:t>In your experience, how have you grown in one or more categories as a result of being influenced by a teacher, mentor, family member, counselor, friend, etc.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and why were they effective?</a:t>
            </a:r>
          </a:p>
        </p:txBody>
      </p:sp>
    </p:spTree>
    <p:extLst>
      <p:ext uri="{BB962C8B-B14F-4D97-AF65-F5344CB8AC3E}">
        <p14:creationId xmlns:p14="http://schemas.microsoft.com/office/powerpoint/2010/main" val="43029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your groups, please discuss: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make use of these lessons in our work with our scholars this summer? </a:t>
            </a:r>
          </a:p>
          <a:p>
            <a:r>
              <a:rPr lang="en-US" dirty="0"/>
              <a:t>Write findings on chart </a:t>
            </a:r>
            <a:r>
              <a:rPr lang="en-US" dirty="0" smtClean="0"/>
              <a:t>paper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/>
              <a:t>Gallery Walk w/post-its</a:t>
            </a:r>
          </a:p>
          <a:p>
            <a:pPr marL="457200" lvl="1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out when finished.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74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3 - Intern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10-10:15 – A day in the life…</a:t>
            </a:r>
          </a:p>
          <a:p>
            <a:r>
              <a:rPr lang="en-US" dirty="0" smtClean="0"/>
              <a:t>10:15-11:00 - cultural awareness, sensitivity and teachable moments</a:t>
            </a:r>
          </a:p>
          <a:p>
            <a:r>
              <a:rPr lang="en-US" dirty="0" smtClean="0"/>
              <a:t>11:00-11:30 – UHS presentation re: </a:t>
            </a:r>
            <a:r>
              <a:rPr lang="en-US" dirty="0" err="1" smtClean="0"/>
              <a:t>Epipen</a:t>
            </a:r>
            <a:r>
              <a:rPr lang="en-US" dirty="0" smtClean="0"/>
              <a:t> and Safety procedures</a:t>
            </a:r>
          </a:p>
          <a:p>
            <a:r>
              <a:rPr lang="en-US" dirty="0" smtClean="0"/>
              <a:t>11:30-12:30 – Handbook and scenarios w/ACT</a:t>
            </a:r>
          </a:p>
          <a:p>
            <a:r>
              <a:rPr lang="en-US" dirty="0" smtClean="0"/>
              <a:t>12:30-1:00 – Lunch </a:t>
            </a:r>
          </a:p>
          <a:p>
            <a:r>
              <a:rPr lang="en-US" dirty="0" smtClean="0"/>
              <a:t>1:00-2:30 – Travel to and finish at 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Day in the Life of a USP Intern – Teaching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8:30 – Arrive at USP</a:t>
            </a:r>
          </a:p>
          <a:p>
            <a:pPr lvl="1"/>
            <a:r>
              <a:rPr lang="en-US" dirty="0" smtClean="0"/>
              <a:t>Prepare classroom (supply bin from office)</a:t>
            </a:r>
          </a:p>
          <a:p>
            <a:pPr lvl="1"/>
            <a:r>
              <a:rPr lang="en-US" dirty="0" smtClean="0"/>
              <a:t>Greet students @ bus, in common areas</a:t>
            </a:r>
          </a:p>
          <a:p>
            <a:pPr lvl="1"/>
            <a:r>
              <a:rPr lang="en-US" dirty="0" smtClean="0"/>
              <a:t>Help with check-in as needed</a:t>
            </a:r>
          </a:p>
          <a:p>
            <a:pPr lvl="1"/>
            <a:r>
              <a:rPr lang="en-US" dirty="0" smtClean="0"/>
              <a:t>Engage students, play a game, ask about classes</a:t>
            </a:r>
          </a:p>
          <a:p>
            <a:pPr lvl="1"/>
            <a:r>
              <a:rPr lang="en-US" dirty="0" smtClean="0"/>
              <a:t>Move students to class @ 8:50</a:t>
            </a:r>
          </a:p>
          <a:p>
            <a:pPr marL="457200" lvl="1" indent="0">
              <a:buNone/>
            </a:pPr>
            <a:r>
              <a:rPr lang="en-US" b="1" dirty="0" smtClean="0"/>
              <a:t>Class Breaks: </a:t>
            </a:r>
            <a:r>
              <a:rPr lang="en-US" dirty="0" smtClean="0"/>
              <a:t>Monitor hallways, teachable moments, move students along</a:t>
            </a:r>
          </a:p>
          <a:p>
            <a:pPr marL="457200" lvl="1" indent="0">
              <a:buNone/>
            </a:pPr>
            <a:r>
              <a:rPr lang="en-US" b="1" dirty="0" smtClean="0"/>
              <a:t>AM Break </a:t>
            </a:r>
            <a:r>
              <a:rPr lang="en-US" dirty="0" smtClean="0"/>
              <a:t>(11:30-:40) – Same as above, keep students near Wheatley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9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866344"/>
              </p:ext>
            </p:extLst>
          </p:nvPr>
        </p:nvGraphicFramePr>
        <p:xfrm>
          <a:off x="1524000" y="2438400"/>
          <a:ext cx="6545579" cy="266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107"/>
                <a:gridCol w="1095031"/>
                <a:gridCol w="1088196"/>
                <a:gridCol w="1097765"/>
                <a:gridCol w="1107335"/>
                <a:gridCol w="1086145"/>
              </a:tblGrid>
              <a:tr h="325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9:00-10:10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10:10-11:20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Min. Break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11:30-12:40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2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 Mission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 are a </a:t>
            </a:r>
            <a:r>
              <a:rPr lang="en-US" b="1" dirty="0"/>
              <a:t>year-round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preparation program </a:t>
            </a:r>
            <a:r>
              <a:rPr lang="en-US" dirty="0"/>
              <a:t>for academically talented and focused low-income/first-generation BPS students in grades 7-12 who desire a college education.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We work with specific “partner schools” to recruit students.</a:t>
            </a:r>
          </a:p>
          <a:p>
            <a:endParaRPr lang="en-US" dirty="0"/>
          </a:p>
          <a:p>
            <a:r>
              <a:rPr lang="en-US" dirty="0"/>
              <a:t>We seek to cultivate life-long learners who lead healthy and productive lives impacting the local and global community in positive ways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We prepare students for college by</a:t>
            </a:r>
          </a:p>
          <a:p>
            <a:pPr lvl="1"/>
            <a:r>
              <a:rPr lang="en-US" dirty="0"/>
              <a:t>Ensuring their academic records are strong</a:t>
            </a:r>
          </a:p>
          <a:p>
            <a:pPr lvl="1"/>
            <a:r>
              <a:rPr lang="en-US" dirty="0"/>
              <a:t>Ensuring they have college-ready skills</a:t>
            </a:r>
          </a:p>
          <a:p>
            <a:pPr lvl="1"/>
            <a:r>
              <a:rPr lang="en-US" dirty="0"/>
              <a:t>Ensuring they are developing into thoughtful, well-rounded, success-oriented individuals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0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Day in the Life of a USP Intern – </a:t>
            </a:r>
            <a:r>
              <a:rPr lang="en-US" dirty="0" smtClean="0"/>
              <a:t>Team Captain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12:40-1:15 </a:t>
            </a:r>
            <a:r>
              <a:rPr lang="en-US" dirty="0" smtClean="0"/>
              <a:t>- </a:t>
            </a:r>
            <a:r>
              <a:rPr lang="en-US" b="1" dirty="0" smtClean="0"/>
              <a:t>Lunch</a:t>
            </a:r>
            <a:r>
              <a:rPr lang="en-US" dirty="0" smtClean="0"/>
              <a:t>: 4 in Café, 4 outside</a:t>
            </a:r>
          </a:p>
          <a:p>
            <a:pPr lvl="1"/>
            <a:r>
              <a:rPr lang="en-US" dirty="0" smtClean="0"/>
              <a:t>Check-in @ office as needed</a:t>
            </a:r>
          </a:p>
          <a:p>
            <a:r>
              <a:rPr lang="en-US" dirty="0" smtClean="0"/>
              <a:t>1:15-1:30 - </a:t>
            </a:r>
            <a:r>
              <a:rPr lang="en-US" b="1" dirty="0" smtClean="0"/>
              <a:t>Team Meeting 1 </a:t>
            </a:r>
          </a:p>
          <a:p>
            <a:pPr lvl="1"/>
            <a:r>
              <a:rPr lang="en-US" dirty="0" smtClean="0"/>
              <a:t>Attendance, disseminate info, get ready for PM, get psyched!</a:t>
            </a:r>
          </a:p>
          <a:p>
            <a:pPr lvl="2"/>
            <a:r>
              <a:rPr lang="en-US" dirty="0" smtClean="0"/>
              <a:t>Community Meetings in </a:t>
            </a:r>
            <a:r>
              <a:rPr lang="en-US" dirty="0" err="1" smtClean="0"/>
              <a:t>Lipke</a:t>
            </a:r>
            <a:r>
              <a:rPr lang="en-US" dirty="0" smtClean="0"/>
              <a:t> (Science) every Mon. (1:15-1:45)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 Group Leaves at 1:15 from CC</a:t>
            </a:r>
          </a:p>
          <a:p>
            <a:r>
              <a:rPr lang="en-US" dirty="0" smtClean="0"/>
              <a:t>1:30-4:30 - Activities, competitions, workshops</a:t>
            </a:r>
          </a:p>
          <a:p>
            <a:r>
              <a:rPr lang="en-US" dirty="0" smtClean="0"/>
              <a:t>4:30 - </a:t>
            </a:r>
            <a:r>
              <a:rPr lang="en-US" b="1" dirty="0" smtClean="0"/>
              <a:t>Team Meeting 2 </a:t>
            </a:r>
          </a:p>
          <a:p>
            <a:pPr lvl="1"/>
            <a:r>
              <a:rPr lang="en-US" dirty="0" smtClean="0"/>
              <a:t>Take attendance, give info, feedback, shout outs</a:t>
            </a:r>
          </a:p>
          <a:p>
            <a:r>
              <a:rPr lang="en-US" dirty="0" smtClean="0"/>
              <a:t>4:45 - </a:t>
            </a:r>
            <a:r>
              <a:rPr lang="en-US" b="1" dirty="0" smtClean="0"/>
              <a:t>Dismissal</a:t>
            </a:r>
          </a:p>
          <a:p>
            <a:r>
              <a:rPr lang="en-US" dirty="0" smtClean="0"/>
              <a:t>Until 5:15 - Office for debrief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w/Co-Captain</a:t>
            </a:r>
          </a:p>
          <a:p>
            <a:r>
              <a:rPr lang="en-US" dirty="0" smtClean="0"/>
              <a:t>Communicate w/Students</a:t>
            </a:r>
          </a:p>
          <a:p>
            <a:pPr lvl="1"/>
            <a:r>
              <a:rPr lang="en-US" dirty="0" smtClean="0"/>
              <a:t>Expectations re: behavior, safety</a:t>
            </a:r>
          </a:p>
          <a:p>
            <a:pPr lvl="1"/>
            <a:r>
              <a:rPr lang="en-US" dirty="0" smtClean="0"/>
              <a:t>Never send students away on their own</a:t>
            </a:r>
          </a:p>
          <a:p>
            <a:pPr lvl="1"/>
            <a:r>
              <a:rPr lang="en-US" dirty="0" smtClean="0"/>
              <a:t>Motivate participation</a:t>
            </a:r>
          </a:p>
          <a:p>
            <a:r>
              <a:rPr lang="en-US" dirty="0" smtClean="0"/>
              <a:t>Step-back, survey the scene</a:t>
            </a:r>
          </a:p>
          <a:p>
            <a:r>
              <a:rPr lang="en-US" dirty="0" smtClean="0"/>
              <a:t>Monitor your own participation</a:t>
            </a:r>
          </a:p>
          <a:p>
            <a:r>
              <a:rPr lang="en-US" dirty="0" smtClean="0"/>
              <a:t>Be always engaged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72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w5coaching.com/wp-content/uploads/2013/07/teaching_quotes_benjamin_frank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6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@ USP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Project-Based Learning</a:t>
            </a:r>
          </a:p>
          <a:p>
            <a:pPr lvl="1"/>
            <a:r>
              <a:rPr lang="en-US" dirty="0" smtClean="0"/>
              <a:t>Student-centered and student-driven</a:t>
            </a:r>
          </a:p>
          <a:p>
            <a:pPr lvl="1"/>
            <a:r>
              <a:rPr lang="en-US" dirty="0" smtClean="0"/>
              <a:t>Inquiry, collaboration, real-world relevance, critical/creative thinking, performance</a:t>
            </a:r>
          </a:p>
          <a:p>
            <a:pPr lvl="1"/>
            <a:r>
              <a:rPr lang="en-US" dirty="0" smtClean="0"/>
              <a:t>Essential Questions + Habits of Mind</a:t>
            </a:r>
          </a:p>
          <a:p>
            <a:pPr lvl="1"/>
            <a:r>
              <a:rPr lang="en-US" dirty="0" smtClean="0"/>
              <a:t>Active and interactive learning</a:t>
            </a:r>
          </a:p>
          <a:p>
            <a:r>
              <a:rPr lang="en-US" dirty="0" smtClean="0"/>
              <a:t>Rigor</a:t>
            </a:r>
          </a:p>
          <a:p>
            <a:r>
              <a:rPr lang="en-US" dirty="0" smtClean="0"/>
              <a:t>Metacognition</a:t>
            </a:r>
          </a:p>
          <a:p>
            <a:r>
              <a:rPr lang="en-US" dirty="0" smtClean="0"/>
              <a:t>Effort, engagement, high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1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611089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9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Preparing the learning environment (i.e. gather materials before class, return them at the end, grab a resource during class if needed)</a:t>
            </a:r>
          </a:p>
          <a:p>
            <a:pPr lvl="0"/>
            <a:r>
              <a:rPr lang="en-US" dirty="0"/>
              <a:t>Being fully and actively engaged in the lesson, whatever your role on a particular day is, and be communicative with the teacher – assuming the position of learner and leader of learners</a:t>
            </a:r>
          </a:p>
          <a:p>
            <a:pPr lvl="0"/>
            <a:r>
              <a:rPr lang="en-US" dirty="0"/>
              <a:t>Being consistent with classroom/teacher and program-wide policies/expectations</a:t>
            </a:r>
          </a:p>
          <a:p>
            <a:pPr lvl="0"/>
            <a:r>
              <a:rPr lang="en-US" dirty="0"/>
              <a:t>Modeling high expectations, enthusiasm for learning, and challenging students to excel</a:t>
            </a:r>
          </a:p>
          <a:p>
            <a:pPr lvl="0"/>
            <a:r>
              <a:rPr lang="en-US" dirty="0"/>
              <a:t>Communicating student issues with core staff </a:t>
            </a:r>
          </a:p>
          <a:p>
            <a:pPr lvl="0"/>
            <a:r>
              <a:rPr lang="en-US" dirty="0"/>
              <a:t>Ensuring hallways are safe, quiet, and orderly between classes and during break</a:t>
            </a:r>
          </a:p>
          <a:p>
            <a:pPr lvl="0"/>
            <a:r>
              <a:rPr lang="en-US" dirty="0"/>
              <a:t>Ensuring scholars are moving to class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3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Culture, Inclusion, and Strong Relationships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Cultural sensitivity means being aware that cultural differences and similarities exist and have an effect on values, learning, and behavior.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-Stafford, Bowman, Eking, 			Hanna, and </a:t>
            </a:r>
            <a:r>
              <a:rPr lang="en-US" dirty="0" err="1" smtClean="0"/>
              <a:t>Lopoes-Defede</a:t>
            </a:r>
            <a:r>
              <a:rPr lang="en-US" dirty="0" smtClean="0"/>
              <a:t> (1997)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0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different cultures at my school (3-5 cultures)?</a:t>
            </a:r>
          </a:p>
          <a:p>
            <a:r>
              <a:rPr lang="en-US" dirty="0" smtClean="0"/>
              <a:t>What characteristics come to mind when I think of each group?</a:t>
            </a:r>
          </a:p>
          <a:p>
            <a:r>
              <a:rPr lang="en-US" dirty="0" smtClean="0"/>
              <a:t>Where did these impressions come from?</a:t>
            </a:r>
          </a:p>
          <a:p>
            <a:r>
              <a:rPr lang="en-US" dirty="0" smtClean="0"/>
              <a:t>How do I treat people based on these assumptions?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5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your group, discuss a time when someone had made an assumption about you. This assumption might have been based on a group you belong to – ethnic, religious, gender, age, class, </a:t>
            </a:r>
            <a:r>
              <a:rPr lang="en-US" dirty="0" smtClean="0"/>
              <a:t>sexual orientation, or </a:t>
            </a:r>
            <a:r>
              <a:rPr lang="en-US" dirty="0" smtClean="0"/>
              <a:t>otherwise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it make you feel? Why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you/What did you want to say to this person?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14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2" y="169349"/>
            <a:ext cx="9000778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3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Everything we do regarding time, personal space, body language, voice volume, small talk, eye contact, hygiene, and eating is shaped by our culture.</a:t>
            </a:r>
          </a:p>
          <a:p>
            <a:endParaRPr lang="en-US" dirty="0" smtClean="0"/>
          </a:p>
          <a:p>
            <a:r>
              <a:rPr lang="en-US" dirty="0" smtClean="0"/>
              <a:t>Do not interpret the behavior of others through the eyes of your own culture.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be aware of how much culture affects language </a:t>
            </a:r>
            <a:r>
              <a:rPr lang="en-US" dirty="0" smtClean="0"/>
              <a:t>acquisition, ideas, opinions, </a:t>
            </a:r>
            <a:r>
              <a:rPr lang="en-US" dirty="0" smtClean="0"/>
              <a:t>and behavior</a:t>
            </a:r>
            <a:r>
              <a:rPr lang="en-US" dirty="0" smtClean="0"/>
              <a:t>. Do practice an </a:t>
            </a:r>
            <a:r>
              <a:rPr lang="en-US" b="1" dirty="0" smtClean="0"/>
              <a:t>asset-based approach!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4364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Dress</a:t>
            </a:r>
          </a:p>
          <a:p>
            <a:r>
              <a:rPr lang="en-US" dirty="0" smtClean="0"/>
              <a:t>Customs and </a:t>
            </a:r>
            <a:r>
              <a:rPr lang="en-US" dirty="0" smtClean="0"/>
              <a:t>culture (i.e. eye contact)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Family story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 smtClean="0"/>
              <a:t>Orientation</a:t>
            </a:r>
          </a:p>
          <a:p>
            <a:r>
              <a:rPr lang="en-US" dirty="0" smtClean="0"/>
              <a:t>Religion – i.e. Ramadan (6/28-7/28)</a:t>
            </a:r>
          </a:p>
          <a:p>
            <a:r>
              <a:rPr lang="en-US" dirty="0" smtClean="0"/>
              <a:t>Show interest and model acceptance</a:t>
            </a:r>
          </a:p>
          <a:p>
            <a:r>
              <a:rPr lang="en-US" dirty="0" smtClean="0"/>
              <a:t>Beyond </a:t>
            </a:r>
            <a:r>
              <a:rPr lang="en-US" dirty="0" smtClean="0"/>
              <a:t>respect/tolerance: </a:t>
            </a:r>
            <a:r>
              <a:rPr lang="en-US" dirty="0" smtClean="0"/>
              <a:t>appreciating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846320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0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a positive attitude </a:t>
            </a:r>
            <a:r>
              <a:rPr lang="en-US" dirty="0" smtClean="0"/>
              <a:t>regarding </a:t>
            </a:r>
            <a:r>
              <a:rPr lang="en-US" dirty="0" smtClean="0"/>
              <a:t>cultures</a:t>
            </a:r>
            <a:r>
              <a:rPr lang="en-US" dirty="0" smtClean="0"/>
              <a:t>. </a:t>
            </a:r>
            <a:r>
              <a:rPr lang="en-US" b="1" dirty="0" smtClean="0"/>
              <a:t>Practice </a:t>
            </a:r>
            <a:r>
              <a:rPr lang="en-US" b="1" dirty="0"/>
              <a:t>a</a:t>
            </a:r>
            <a:r>
              <a:rPr lang="en-US" b="1" dirty="0" smtClean="0"/>
              <a:t>sset-based thinking.</a:t>
            </a:r>
            <a:endParaRPr lang="en-US" b="1" dirty="0" smtClean="0"/>
          </a:p>
          <a:p>
            <a:r>
              <a:rPr lang="en-US" dirty="0" smtClean="0"/>
              <a:t>Plan activities that are purposely inclusive and help make students comfortable.</a:t>
            </a:r>
          </a:p>
          <a:p>
            <a:r>
              <a:rPr lang="en-US" dirty="0" smtClean="0"/>
              <a:t>Cultivate a team culture that f</a:t>
            </a:r>
            <a:r>
              <a:rPr lang="en-US" dirty="0" smtClean="0"/>
              <a:t>osters </a:t>
            </a:r>
            <a:r>
              <a:rPr lang="en-US" dirty="0" smtClean="0"/>
              <a:t>feelings of acceptance.</a:t>
            </a:r>
          </a:p>
          <a:p>
            <a:r>
              <a:rPr lang="en-US" dirty="0" smtClean="0"/>
              <a:t>Address intolerance, stereotypes, and </a:t>
            </a:r>
            <a:r>
              <a:rPr lang="en-US" dirty="0" smtClean="0"/>
              <a:t>prejudice without delay.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7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 on the uniqueness of each individual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Speak about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dirty="0" smtClean="0"/>
              <a:t> experience and avoid generalizing or assuming.</a:t>
            </a:r>
          </a:p>
          <a:p>
            <a:r>
              <a:rPr lang="en-US" dirty="0" smtClean="0"/>
              <a:t>Model inquisitiveness and appreciation.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 smtClean="0"/>
              <a:t>questions!</a:t>
            </a:r>
            <a:endParaRPr lang="en-US" dirty="0" smtClean="0"/>
          </a:p>
          <a:p>
            <a:r>
              <a:rPr lang="en-US" dirty="0" smtClean="0"/>
              <a:t>Don’t expect one member of a group to speak for all members of the group.</a:t>
            </a:r>
          </a:p>
          <a:p>
            <a:r>
              <a:rPr lang="en-US" dirty="0" smtClean="0"/>
              <a:t>Demonstrate your expectations and give </a:t>
            </a:r>
            <a:r>
              <a:rPr lang="en-US" dirty="0" smtClean="0"/>
              <a:t>positive and constructive </a:t>
            </a:r>
            <a:r>
              <a:rPr lang="en-US" dirty="0" smtClean="0"/>
              <a:t>feedback!</a:t>
            </a:r>
          </a:p>
        </p:txBody>
      </p:sp>
    </p:spTree>
    <p:extLst>
      <p:ext uri="{BB962C8B-B14F-4D97-AF65-F5344CB8AC3E}">
        <p14:creationId xmlns:p14="http://schemas.microsoft.com/office/powerpoint/2010/main" val="205841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– Inclusion/Cultural Awareness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Groups: Count off</a:t>
            </a:r>
          </a:p>
          <a:p>
            <a:r>
              <a:rPr lang="en-US" dirty="0"/>
              <a:t>Review the </a:t>
            </a:r>
            <a:r>
              <a:rPr lang="en-US" dirty="0" smtClean="0"/>
              <a:t>scenario </a:t>
            </a:r>
            <a:r>
              <a:rPr lang="en-US" dirty="0"/>
              <a:t>and problem-solve with your group.</a:t>
            </a:r>
          </a:p>
          <a:p>
            <a:r>
              <a:rPr lang="en-US" dirty="0" smtClean="0"/>
              <a:t>Describe </a:t>
            </a:r>
            <a:r>
              <a:rPr lang="en-US" dirty="0"/>
              <a:t>a variety of action steps you would take to improve each situation</a:t>
            </a:r>
            <a:r>
              <a:rPr lang="en-US" dirty="0" smtClean="0"/>
              <a:t>. Write on blackboard.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Gallery </a:t>
            </a:r>
            <a:r>
              <a:rPr lang="en-US" b="1" dirty="0"/>
              <a:t>Walk </a:t>
            </a:r>
            <a:r>
              <a:rPr lang="en-US" b="1" dirty="0" smtClean="0"/>
              <a:t>w/comments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37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Expectations – the BEST versions of ourselves</a:t>
            </a:r>
          </a:p>
          <a:p>
            <a:r>
              <a:rPr lang="en-US" dirty="0" smtClean="0"/>
              <a:t>Core Expectations: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Excellence</a:t>
            </a:r>
          </a:p>
          <a:p>
            <a:pPr lvl="1"/>
            <a:r>
              <a:rPr lang="en-US" dirty="0" smtClean="0"/>
              <a:t>Achieving – Thriving - Connecting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4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Mandatory Reporting – report to Kevin</a:t>
            </a:r>
          </a:p>
          <a:p>
            <a:r>
              <a:rPr lang="en-US" dirty="0" smtClean="0"/>
              <a:t>Confidentiality (medical info, issues)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Electronic</a:t>
            </a:r>
          </a:p>
          <a:p>
            <a:pPr lvl="1"/>
            <a:r>
              <a:rPr lang="en-US" dirty="0" smtClean="0"/>
              <a:t>In-person</a:t>
            </a:r>
          </a:p>
          <a:p>
            <a:pPr lvl="1"/>
            <a:r>
              <a:rPr lang="en-US" dirty="0" smtClean="0"/>
              <a:t>Cell-phones</a:t>
            </a:r>
          </a:p>
          <a:p>
            <a:r>
              <a:rPr lang="en-US" dirty="0" smtClean="0"/>
              <a:t>Physical and Verbal Conduct</a:t>
            </a:r>
          </a:p>
          <a:p>
            <a:pPr lvl="1"/>
            <a:r>
              <a:rPr lang="en-US" dirty="0" smtClean="0"/>
              <a:t>Bullying</a:t>
            </a:r>
          </a:p>
          <a:p>
            <a:pPr lvl="1"/>
            <a:r>
              <a:rPr lang="en-US" dirty="0" smtClean="0"/>
              <a:t>Sexual harassment</a:t>
            </a:r>
          </a:p>
          <a:p>
            <a:pPr lvl="1"/>
            <a:r>
              <a:rPr lang="en-US" dirty="0" smtClean="0"/>
              <a:t>Appropriate setting</a:t>
            </a:r>
          </a:p>
        </p:txBody>
      </p:sp>
    </p:spTree>
    <p:extLst>
      <p:ext uri="{BB962C8B-B14F-4D97-AF65-F5344CB8AC3E}">
        <p14:creationId xmlns:p14="http://schemas.microsoft.com/office/powerpoint/2010/main" val="747908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groups</a:t>
            </a:r>
          </a:p>
          <a:p>
            <a:r>
              <a:rPr lang="en-US" dirty="0" smtClean="0"/>
              <a:t>Keeping the ACT framework in mind, how would you handle these situations/teachable moments</a:t>
            </a:r>
          </a:p>
          <a:p>
            <a:r>
              <a:rPr lang="en-US" dirty="0" smtClean="0"/>
              <a:t>Be sure to think age/gender-appropriate and practice cultural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84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Case of Emergency – Plan w/Co-Captain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32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83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Summer Matters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Closing the Achievement Gap and Expanding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71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7021"/>
            <a:ext cx="8314133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88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83449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666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29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7696199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8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3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6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7824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7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934200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Intentional Inclusion</a:t>
            </a:r>
          </a:p>
          <a:p>
            <a:r>
              <a:rPr lang="en-US" dirty="0" smtClean="0"/>
              <a:t>High Expectations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Collaboration and Teamwork</a:t>
            </a:r>
          </a:p>
          <a:p>
            <a:r>
              <a:rPr lang="en-US" dirty="0" smtClean="0"/>
              <a:t>Enthusiasm, energy</a:t>
            </a:r>
          </a:p>
          <a:p>
            <a:r>
              <a:rPr lang="en-US" dirty="0" smtClean="0"/>
              <a:t>Self-awareness</a:t>
            </a:r>
          </a:p>
        </p:txBody>
      </p:sp>
    </p:spTree>
    <p:extLst>
      <p:ext uri="{BB962C8B-B14F-4D97-AF65-F5344CB8AC3E}">
        <p14:creationId xmlns:p14="http://schemas.microsoft.com/office/powerpoint/2010/main" val="361355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1412</Words>
  <Application>Microsoft Office PowerPoint</Application>
  <PresentationFormat>On-screen Show (4:3)</PresentationFormat>
  <Paragraphs>257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Summer Overview</vt:lpstr>
      <vt:lpstr>USP Mission and Vision</vt:lpstr>
      <vt:lpstr>PowerPoint Presentation</vt:lpstr>
      <vt:lpstr>Why Summer Matters</vt:lpstr>
      <vt:lpstr>PowerPoint Presentation</vt:lpstr>
      <vt:lpstr>Reading Matters!</vt:lpstr>
      <vt:lpstr>PowerPoint Presentation</vt:lpstr>
      <vt:lpstr>PowerPoint Presentation</vt:lpstr>
      <vt:lpstr>Fundamentals</vt:lpstr>
      <vt:lpstr>Keys to Success – Classroom Assistant</vt:lpstr>
      <vt:lpstr>Keys to Success - Team Leader</vt:lpstr>
      <vt:lpstr>College-Preparation at Urban Scholars</vt:lpstr>
      <vt:lpstr>Exploring A-C-T </vt:lpstr>
      <vt:lpstr>PowerPoint Presentation</vt:lpstr>
      <vt:lpstr>Your Task</vt:lpstr>
      <vt:lpstr>PowerPoint Presentation</vt:lpstr>
      <vt:lpstr>Day 3 - Intern Impact</vt:lpstr>
      <vt:lpstr>A Day in the Life of a USP Intern – Teaching Assistant</vt:lpstr>
      <vt:lpstr>PowerPoint Presentation</vt:lpstr>
      <vt:lpstr>A Day in the Life of a USP Intern – Team Captain</vt:lpstr>
      <vt:lpstr>Effective Supervision</vt:lpstr>
      <vt:lpstr>PowerPoint Presentation</vt:lpstr>
      <vt:lpstr>Academics @ USP</vt:lpstr>
      <vt:lpstr>PowerPoint Presentation</vt:lpstr>
      <vt:lpstr>PowerPoint Presentation</vt:lpstr>
      <vt:lpstr>Culture, Inclusion, and Strong Relationships</vt:lpstr>
      <vt:lpstr>Cultural Sensitivity</vt:lpstr>
      <vt:lpstr>Pre-Assessment</vt:lpstr>
      <vt:lpstr>Group Activity</vt:lpstr>
      <vt:lpstr>Digging Deeper</vt:lpstr>
      <vt:lpstr>Sensitivity and Awareness</vt:lpstr>
      <vt:lpstr>PowerPoint Presentation</vt:lpstr>
      <vt:lpstr>What We Can Do</vt:lpstr>
      <vt:lpstr>Cont’d</vt:lpstr>
      <vt:lpstr>Activity – Inclusion/Cultural Awareness Scenarios</vt:lpstr>
      <vt:lpstr>Student Conduct</vt:lpstr>
      <vt:lpstr>PowerPoint Presentation</vt:lpstr>
      <vt:lpstr>Scenarios</vt:lpstr>
      <vt:lpstr>In Case of Emergency – Plan w/Co-Captain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Kevin.dean</dc:creator>
  <cp:lastModifiedBy>Kevin.dean</cp:lastModifiedBy>
  <cp:revision>62</cp:revision>
  <dcterms:created xsi:type="dcterms:W3CDTF">2014-05-16T14:53:30Z</dcterms:created>
  <dcterms:modified xsi:type="dcterms:W3CDTF">2014-06-19T13:48:11Z</dcterms:modified>
</cp:coreProperties>
</file>